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74" r:id="rId6"/>
    <p:sldId id="293" r:id="rId7"/>
    <p:sldId id="259" r:id="rId8"/>
    <p:sldId id="273" r:id="rId9"/>
    <p:sldId id="262" r:id="rId10"/>
    <p:sldId id="268" r:id="rId11"/>
    <p:sldId id="284" r:id="rId12"/>
    <p:sldId id="295" r:id="rId13"/>
    <p:sldId id="296" r:id="rId14"/>
    <p:sldId id="285" r:id="rId15"/>
    <p:sldId id="297" r:id="rId16"/>
    <p:sldId id="298" r:id="rId17"/>
    <p:sldId id="291" r:id="rId18"/>
    <p:sldId id="275" r:id="rId19"/>
    <p:sldId id="288" r:id="rId20"/>
    <p:sldId id="289" r:id="rId21"/>
    <p:sldId id="292" r:id="rId22"/>
    <p:sldId id="299" r:id="rId23"/>
    <p:sldId id="300" r:id="rId24"/>
    <p:sldId id="294" r:id="rId25"/>
    <p:sldId id="278" r:id="rId26"/>
    <p:sldId id="277" r:id="rId27"/>
  </p:sldIdLst>
  <p:sldSz cx="12192000" cy="6858000"/>
  <p:notesSz cx="6858000" cy="9144000"/>
  <p:embeddedFontLst>
    <p:embeddedFont>
      <p:font typeface="Spoqa Han Sans Neo" panose="020B0600000101010101" charset="-127"/>
      <p:regular r:id="rId28"/>
    </p:embeddedFont>
    <p:embeddedFont>
      <p:font typeface="배달의민족 주아" panose="020B0600000101010101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FF"/>
    <a:srgbClr val="FACC11"/>
    <a:srgbClr val="222222"/>
    <a:srgbClr val="E8B84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5645"/>
  </p:normalViewPr>
  <p:slideViewPr>
    <p:cSldViewPr snapToGrid="0" snapToObjects="1">
      <p:cViewPr varScale="1">
        <p:scale>
          <a:sx n="113" d="100"/>
          <a:sy n="113" d="100"/>
        </p:scale>
        <p:origin x="96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7C911-B071-9742-A241-1982A5B7A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314499-D758-204E-90A0-35432504A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6389BA-B83F-DD4E-92B3-811AC8ED1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B2B45-D910-854B-83C4-D2A60F459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37D1F-2A66-3B4C-ABCD-70DD873D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834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8E3E2-31FC-ED44-9FBF-75B89E1A9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26DE03-FD05-A643-B0BA-033FFB4E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4897DF-C980-E440-B1B5-08C537EB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0AAC97-6FBE-C64E-8FC4-29110897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1A3AA-685A-BA46-9644-4146E918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8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A72E0-CBFA-4C4D-B629-09C88F661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43C8AF-9A15-E14F-ABDF-77EFDC973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6FE40-F780-7C4E-8161-15A26A61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3A55A-B3BA-7A4E-9490-EE4F810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662D69-04EF-D04B-B8CD-EAA1AE9E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493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C5718-BDCE-9548-8FBD-29014E80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8D2C7-E970-6E4F-83A2-1A0716443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3C45F-EBE0-874F-AA76-746D5C4A8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159415-FDBD-7F40-8982-1FF0AA23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C0457B-1DB4-D64E-84BD-EE502AF4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35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8577FD-8D56-EF4B-8B9B-F46F311B3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5DD9D-4479-E545-841E-AA53B441B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16011-A756-DD48-B05A-6BF742AE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C2D69-CCF0-9445-BE28-80FD6CCC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93443-EFB2-A748-AE6F-39D38D54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526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E31EE-A0D3-F141-83FF-9A36FBA5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0C51D-E1B6-BB41-971F-97D4877D87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848805-2DBF-8F44-A149-CE6650BA5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F1C8A0-2EFD-9D4B-8B84-1402E3CA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A3923-E9F0-7542-BED5-771B4C6D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739330-7AB0-7B4B-9A6D-0C9E2667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4357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40F7C-ED93-EB4E-A12A-89F01FB2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F0518-EFC4-D844-A625-BF7DDA46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AAE938-11DE-F34E-932C-AAD43F942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7C48E0-BA84-3049-9841-61B8CE006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52A932-9A73-0649-AD63-BD2DAB74F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FF2AB0-3732-D742-80C1-1022046B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00C01D-7D2E-BA40-9375-6D0586523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5104A1-4488-0D43-8A1C-2AC398AB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36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B8C4C-4F5B-5A48-8DD3-4616147D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301B3E-65E2-F14B-9748-B1033C9D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AD32B5-A6B6-3744-9977-61AF507E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147E98-5B57-874A-A3B4-6E333C07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93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5EAE90-76D1-9742-8E41-1C29BC920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DB361B-5186-EC4B-9968-EED5146A0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44774-F7DB-6249-AAD4-BC3D3944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9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BC0CD-8ABA-5F4C-B72F-E778ED25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26976-4167-3E47-BF4A-4FCD6E0C5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CED71C-F88C-C04A-9EA5-D84B5BC3F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844870-8A4E-5540-A54C-77EFD839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2FF559-CC73-F94C-841E-9830ED69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02E9E0-0D31-0541-91BB-B4C43060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941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CD0CA-C830-B942-BB62-C797A83C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A1936F-D974-DD48-93C3-5CAFBBB8D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8FA7F5-9775-9848-94C3-761CD0E05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6812EF-0CF5-A948-9E81-A588836EE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81E252-56B2-5447-A19F-D495053C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1BDBB-CE2A-7D4C-9285-6A42F19F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557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2A1A4E-8ACD-A344-8937-412F0F9B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ACA33F-1E7A-D04D-A4D8-68BB4FE18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45A0D-9976-1240-9EE6-85EF01ACE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2F31B-871E-F54C-9C8C-9342DB2FD6FD}" type="datetimeFigureOut">
              <a:rPr kumimoji="1" lang="ko-KR" altLang="en-US" smtClean="0"/>
              <a:t>2021-12-04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7F42D-49A1-8440-A2BF-84A19D866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92BF3-F5F8-B340-A2DD-6CDEA60B6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EFF3D-6CAB-0147-8EEC-7EB7033FA7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308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8D0A8C4-7D44-2C48-992D-8246555E6D7E}"/>
              </a:ext>
            </a:extLst>
          </p:cNvPr>
          <p:cNvSpPr/>
          <p:nvPr/>
        </p:nvSpPr>
        <p:spPr>
          <a:xfrm>
            <a:off x="-20096" y="9939"/>
            <a:ext cx="12212096" cy="5064369"/>
          </a:xfrm>
          <a:prstGeom prst="rect">
            <a:avLst/>
          </a:prstGeom>
          <a:solidFill>
            <a:srgbClr val="00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73560-929E-7B4F-BBDE-D8494BD6F99B}"/>
              </a:ext>
            </a:extLst>
          </p:cNvPr>
          <p:cNvSpPr txBox="1"/>
          <p:nvPr/>
        </p:nvSpPr>
        <p:spPr>
          <a:xfrm>
            <a:off x="4844980" y="6134503"/>
            <a:ext cx="404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누구랑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속담성어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|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김승덕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윤예원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임연제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강유리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A415E-E953-DB49-874C-05AEF09726B1}"/>
              </a:ext>
            </a:extLst>
          </p:cNvPr>
          <p:cNvSpPr txBox="1"/>
          <p:nvPr/>
        </p:nvSpPr>
        <p:spPr>
          <a:xfrm>
            <a:off x="2108572" y="1383876"/>
            <a:ext cx="3054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SKT AI </a:t>
            </a:r>
            <a:r>
              <a:rPr kumimoji="1"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스피커 </a:t>
            </a:r>
            <a:r>
              <a:rPr kumimoji="1"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NUGU Play </a:t>
            </a:r>
            <a:r>
              <a:rPr kumimoji="1" lang="ko-KR" altLang="en-US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7F67D7D-DF11-304E-844D-622A543A0C86}"/>
              </a:ext>
            </a:extLst>
          </p:cNvPr>
          <p:cNvSpPr/>
          <p:nvPr/>
        </p:nvSpPr>
        <p:spPr>
          <a:xfrm>
            <a:off x="2359503" y="1858729"/>
            <a:ext cx="7197832" cy="14894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4ED22-253E-B140-A29E-62C7D416EB77}"/>
              </a:ext>
            </a:extLst>
          </p:cNvPr>
          <p:cNvSpPr txBox="1"/>
          <p:nvPr/>
        </p:nvSpPr>
        <p:spPr>
          <a:xfrm>
            <a:off x="3281623" y="1967017"/>
            <a:ext cx="56086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3200" b="1" dirty="0">
                <a:solidFill>
                  <a:srgbClr val="009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속담</a:t>
            </a:r>
            <a:r>
              <a:rPr kumimoji="1" lang="en-US" altLang="ko-KR" sz="3200" b="1" dirty="0">
                <a:solidFill>
                  <a:srgbClr val="009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r>
              <a:rPr kumimoji="1" lang="ko-KR" altLang="en-US" sz="3200" b="1" dirty="0">
                <a:solidFill>
                  <a:srgbClr val="009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성어 맞출 사람 </a:t>
            </a:r>
            <a:r>
              <a:rPr kumimoji="1" lang="en-US" altLang="ko-KR" sz="3200" b="1" dirty="0">
                <a:solidFill>
                  <a:srgbClr val="009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NUGU?</a:t>
            </a:r>
          </a:p>
          <a:p>
            <a:pPr algn="ctr">
              <a:lnSpc>
                <a:spcPct val="200000"/>
              </a:lnSpc>
            </a:pPr>
            <a:endParaRPr kumimoji="1" lang="ko-KR" altLang="en-US" sz="2400" dirty="0"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 descr="텍스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72DA18A4-DE40-1F42-8E1B-76F9A3C6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678" y="6055888"/>
            <a:ext cx="1378023" cy="6263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0080F3-0A06-AA4A-8EF9-C5433116B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17"/>
          <a:stretch/>
        </p:blipFill>
        <p:spPr>
          <a:xfrm>
            <a:off x="9557335" y="935896"/>
            <a:ext cx="1460500" cy="12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6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04941" y="150504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23654" y="110748"/>
            <a:ext cx="3389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타겟 분석</a:t>
            </a: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507" r="36"/>
          <a:stretch/>
        </p:blipFill>
        <p:spPr>
          <a:xfrm>
            <a:off x="2092438" y="1431236"/>
            <a:ext cx="8095171" cy="42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3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04941" y="150504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23654" y="110748"/>
            <a:ext cx="3389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타겟 분석</a:t>
            </a: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507" r="36"/>
          <a:stretch/>
        </p:blipFill>
        <p:spPr>
          <a:xfrm>
            <a:off x="2092438" y="1431236"/>
            <a:ext cx="8095171" cy="429283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-304089" y="-159456"/>
            <a:ext cx="12800178" cy="7474224"/>
            <a:chOff x="-30019" y="1588814"/>
            <a:chExt cx="12360177" cy="358259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-30019" y="1588814"/>
              <a:ext cx="12360177" cy="3582598"/>
            </a:xfrm>
            <a:prstGeom prst="roundRect">
              <a:avLst/>
            </a:prstGeom>
            <a:solidFill>
              <a:schemeClr val="bg1">
                <a:alpha val="87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 dirty="0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82620" y="2992080"/>
              <a:ext cx="6858000" cy="1199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600" b="1" dirty="0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코로나 </a:t>
              </a:r>
              <a:r>
                <a:rPr kumimoji="1" lang="en-US" altLang="ko-KR" sz="3600" b="1" dirty="0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19</a:t>
              </a:r>
              <a:r>
                <a:rPr kumimoji="1" lang="ko-KR" altLang="en-US" sz="3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 인해 친구들과</a:t>
              </a:r>
              <a:endParaRPr kumimoji="1" lang="en-US" altLang="ko-KR" sz="3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3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kumimoji="1" lang="ko-KR" altLang="en-US" sz="3600" b="1" dirty="0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어색한 </a:t>
              </a:r>
              <a:r>
                <a:rPr kumimoji="1" lang="en-US" altLang="ko-KR" sz="3600" b="1" dirty="0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1020</a:t>
              </a:r>
              <a:r>
                <a:rPr kumimoji="1" lang="ko-KR" altLang="en-US" sz="3600" b="1" dirty="0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세대</a:t>
              </a:r>
              <a:r>
                <a:rPr kumimoji="1" lang="ko-KR" altLang="en-US" sz="36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위해</a:t>
              </a:r>
            </a:p>
            <a:p>
              <a:pPr algn="ctr">
                <a:lnSpc>
                  <a:spcPct val="150000"/>
                </a:lnSpc>
              </a:pPr>
              <a:endParaRPr kumimoji="1" lang="ko-KR" altLang="en-US" sz="3600" b="1" dirty="0" err="1"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872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25381" y="138108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1079134" y="121253"/>
            <a:ext cx="393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발화 예시</a:t>
            </a:r>
            <a:r>
              <a:rPr kumimoji="1" lang="en-US" altLang="ko-KR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24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학습모드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로</a:t>
            </a:r>
            <a:r>
              <a:rPr kumimoji="1" lang="ko-KR" altLang="en-US" sz="24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정답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일</a:t>
            </a:r>
            <a:r>
              <a:rPr kumimoji="1" lang="ko-KR" altLang="en-US" sz="24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때</a:t>
            </a: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kumimoji="1"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6472" y="764333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알버트</a:t>
            </a:r>
            <a:endParaRPr kumimoji="1" lang="en-US" altLang="ko-KR" sz="2800" b="1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98702" y="2050804"/>
            <a:ext cx="2602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안녕 반가워 나는 </a:t>
            </a:r>
            <a:r>
              <a:rPr kumimoji="1" lang="ko-KR" altLang="en-US" sz="1600" b="1" dirty="0" err="1">
                <a:latin typeface="배달의민족 주아" panose="020B0600000101010101" charset="-127"/>
                <a:ea typeface="배달의민족 주아" panose="020B0600000101010101" charset="-127"/>
              </a:rPr>
              <a:t>속담성어</a:t>
            </a:r>
            <a:r>
              <a:rPr kumimoji="1" lang="ko-KR" altLang="en-US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 퀴즈를 내는 알버트야 학습모드와 게임모드 중에서  하나를 골라봐</a:t>
            </a:r>
            <a:r>
              <a:rPr kumimoji="1" lang="en-US" altLang="ko-KR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</a:p>
          <a:p>
            <a:pPr algn="just">
              <a:lnSpc>
                <a:spcPct val="150000"/>
              </a:lnSpc>
            </a:pPr>
            <a:endParaRPr kumimoji="1" lang="ko-KR" altLang="en-US" sz="1600" b="1" dirty="0" err="1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F468977-5679-E44A-B951-305577EA6539}"/>
              </a:ext>
            </a:extLst>
          </p:cNvPr>
          <p:cNvGrpSpPr/>
          <p:nvPr/>
        </p:nvGrpSpPr>
        <p:grpSpPr>
          <a:xfrm>
            <a:off x="393852" y="731017"/>
            <a:ext cx="1227878" cy="1257222"/>
            <a:chOff x="298264" y="2702836"/>
            <a:chExt cx="1227878" cy="1257222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7611E4FC-ACFC-1C43-A21C-D4DAF92F1729}"/>
                </a:ext>
              </a:extLst>
            </p:cNvPr>
            <p:cNvSpPr/>
            <p:nvPr/>
          </p:nvSpPr>
          <p:spPr>
            <a:xfrm rot="8326831">
              <a:off x="298264" y="2702836"/>
              <a:ext cx="1227878" cy="1257222"/>
            </a:xfrm>
            <a:prstGeom prst="teardrop">
              <a:avLst>
                <a:gd name="adj" fmla="val 84549"/>
              </a:avLst>
            </a:prstGeom>
            <a:solidFill>
              <a:srgbClr val="00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A84D380-FE41-7E45-8892-111D63F97B24}"/>
                </a:ext>
              </a:extLst>
            </p:cNvPr>
            <p:cNvSpPr/>
            <p:nvPr/>
          </p:nvSpPr>
          <p:spPr>
            <a:xfrm>
              <a:off x="342597" y="2761159"/>
              <a:ext cx="1082555" cy="1002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학습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모드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58" name="원호 50">
              <a:extLst>
                <a:ext uri="{FF2B5EF4-FFF2-40B4-BE49-F238E27FC236}">
                  <a16:creationId xmlns:a16="http://schemas.microsoft.com/office/drawing/2014/main" id="{1CF5EE73-8ED4-D849-B505-5E69BC030181}"/>
                </a:ext>
              </a:extLst>
            </p:cNvPr>
            <p:cNvSpPr/>
            <p:nvPr/>
          </p:nvSpPr>
          <p:spPr>
            <a:xfrm rot="10800000">
              <a:off x="402139" y="2820628"/>
              <a:ext cx="954056" cy="883086"/>
            </a:xfrm>
            <a:prstGeom prst="arc">
              <a:avLst>
                <a:gd name="adj1" fmla="val 16077998"/>
                <a:gd name="adj2" fmla="val 10496458"/>
              </a:avLst>
            </a:prstGeom>
            <a:noFill/>
            <a:ln w="19050">
              <a:solidFill>
                <a:srgbClr val="404040"/>
              </a:solidFill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59" name="그림 58" descr="실내이(가) 표시된 사진&#10;&#10;자동 생성된 설명">
            <a:extLst>
              <a:ext uri="{FF2B5EF4-FFF2-40B4-BE49-F238E27FC236}">
                <a16:creationId xmlns:a16="http://schemas.microsoft.com/office/drawing/2014/main" id="{A7F6A818-1BE8-2F40-8238-C1DA377A4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44" t="1478" r="34847" b="10567"/>
          <a:stretch/>
        </p:blipFill>
        <p:spPr>
          <a:xfrm>
            <a:off x="1866524" y="1048623"/>
            <a:ext cx="798544" cy="130764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538929" y="787253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kumimoji="1" lang="en-US" altLang="ko-KR" sz="28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861752" y="4387291"/>
            <a:ext cx="195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사자성어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96094" y="3411080"/>
            <a:ext cx="337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 공부하려고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요즘 학습이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필요하더라구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나랑 같이 하자 사자성어 랑 속담 중에서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어떤걸로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할래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kumimoji="1" lang="ko-KR" altLang="en-US" sz="16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9983" y="2158433"/>
            <a:ext cx="2819400" cy="1053571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89067" y="3277535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화살표 연결선 14"/>
          <p:cNvCxnSpPr>
            <a:cxnSpLocks/>
            <a:stCxn id="12" idx="3"/>
            <a:endCxn id="13" idx="1"/>
          </p:cNvCxnSpPr>
          <p:nvPr/>
        </p:nvCxnSpPr>
        <p:spPr>
          <a:xfrm>
            <a:off x="5886450" y="2806107"/>
            <a:ext cx="1702617" cy="67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613399" y="3471736"/>
            <a:ext cx="3567934" cy="1089509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8" name="직선 화살표 연결선 17"/>
          <p:cNvCxnSpPr>
            <a:cxnSpLocks/>
            <a:stCxn id="13" idx="1"/>
            <a:endCxn id="16" idx="3"/>
          </p:cNvCxnSpPr>
          <p:nvPr/>
        </p:nvCxnSpPr>
        <p:spPr>
          <a:xfrm flipH="1">
            <a:off x="6248400" y="3483869"/>
            <a:ext cx="1340667" cy="65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571102" y="4431758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866674" y="3235096"/>
            <a:ext cx="195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학습모드</a:t>
            </a:r>
            <a:endParaRPr kumimoji="1"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0" name="직선 화살표 연결선 29"/>
          <p:cNvCxnSpPr>
            <a:cxnSpLocks/>
          </p:cNvCxnSpPr>
          <p:nvPr/>
        </p:nvCxnSpPr>
        <p:spPr>
          <a:xfrm>
            <a:off x="5448711" y="5077493"/>
            <a:ext cx="1830226" cy="440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3433059" y="4758036"/>
            <a:ext cx="1957134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77568" y="4699116"/>
            <a:ext cx="16300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시시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287486" y="5319770"/>
            <a:ext cx="1957134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451045" y="5284696"/>
            <a:ext cx="16300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비비</a:t>
            </a:r>
          </a:p>
        </p:txBody>
      </p:sp>
      <p:cxnSp>
        <p:nvCxnSpPr>
          <p:cNvPr id="68" name="직선 화살표 연결선 67"/>
          <p:cNvCxnSpPr>
            <a:cxnSpLocks/>
          </p:cNvCxnSpPr>
          <p:nvPr/>
        </p:nvCxnSpPr>
        <p:spPr>
          <a:xfrm flipH="1">
            <a:off x="5443692" y="4629428"/>
            <a:ext cx="2113842" cy="45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cxnSpLocks/>
            <a:stCxn id="16" idx="3"/>
            <a:endCxn id="63" idx="1"/>
          </p:cNvCxnSpPr>
          <p:nvPr/>
        </p:nvCxnSpPr>
        <p:spPr>
          <a:xfrm>
            <a:off x="6248400" y="4137379"/>
            <a:ext cx="1322702" cy="50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3C961C3-2486-45AD-BFC6-CB1E94EEF4D8}"/>
              </a:ext>
            </a:extLst>
          </p:cNvPr>
          <p:cNvSpPr/>
          <p:nvPr/>
        </p:nvSpPr>
        <p:spPr>
          <a:xfrm>
            <a:off x="6953251" y="1396945"/>
            <a:ext cx="3552410" cy="712201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A09621-2554-41C9-A7B0-9326E341E3BA}"/>
              </a:ext>
            </a:extLst>
          </p:cNvPr>
          <p:cNvSpPr txBox="1"/>
          <p:nvPr/>
        </p:nvSpPr>
        <p:spPr>
          <a:xfrm>
            <a:off x="7004568" y="1327886"/>
            <a:ext cx="341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나는 미래의 희망이야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지식을 더 쌓고 싶은걸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~?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재밌게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공부할 수 있는게 없을까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kumimoji="1"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C874499-AAEC-4BCF-B137-2F2C6B2E9C7F}"/>
              </a:ext>
            </a:extLst>
          </p:cNvPr>
          <p:cNvCxnSpPr>
            <a:cxnSpLocks/>
            <a:stCxn id="73" idx="1"/>
            <a:endCxn id="12" idx="3"/>
          </p:cNvCxnSpPr>
          <p:nvPr/>
        </p:nvCxnSpPr>
        <p:spPr>
          <a:xfrm flipH="1">
            <a:off x="5886450" y="2464694"/>
            <a:ext cx="1788342" cy="34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DAB89E9-8D0B-40C9-82F8-ACAA33DBCFF3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5485858" y="5537127"/>
            <a:ext cx="1801628" cy="36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487686" y="5696292"/>
            <a:ext cx="1976481" cy="395036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38439" y="5615504"/>
            <a:ext cx="20474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정답</a:t>
            </a:r>
            <a:r>
              <a:rPr kumimoji="1"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7B2373-30CF-47D8-82F2-154026C07095}"/>
              </a:ext>
            </a:extLst>
          </p:cNvPr>
          <p:cNvSpPr txBox="1"/>
          <p:nvPr/>
        </p:nvSpPr>
        <p:spPr>
          <a:xfrm>
            <a:off x="7994274" y="2240889"/>
            <a:ext cx="195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알버트가 있지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사자성어 속담 시작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E6531C-7FD2-4B85-AF2C-E0266473A111}"/>
              </a:ext>
            </a:extLst>
          </p:cNvPr>
          <p:cNvSpPr/>
          <p:nvPr/>
        </p:nvSpPr>
        <p:spPr>
          <a:xfrm>
            <a:off x="7674792" y="2258360"/>
            <a:ext cx="2149016" cy="84359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46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15442" y="138108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1079134" y="121253"/>
            <a:ext cx="393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발화 예시</a:t>
            </a:r>
            <a:r>
              <a:rPr kumimoji="1" lang="en-US" altLang="ko-KR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2400" b="1" dirty="0" err="1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학습모드</a:t>
            </a:r>
            <a:r>
              <a:rPr kumimoji="1" lang="ko-KR" altLang="en-US" sz="2400" b="1" dirty="0" err="1">
                <a:latin typeface="배달의민족 주아" panose="020B0600000101010101" charset="-127"/>
                <a:ea typeface="배달의민족 주아" panose="020B0600000101010101" charset="-127"/>
              </a:rPr>
              <a:t>로</a:t>
            </a:r>
            <a:r>
              <a:rPr kumimoji="1" lang="ko-KR" altLang="en-US" sz="24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정답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일</a:t>
            </a:r>
            <a:r>
              <a:rPr kumimoji="1" lang="ko-KR" altLang="en-US" sz="24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때</a:t>
            </a: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kumimoji="1"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6472" y="764333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알버트</a:t>
            </a:r>
            <a:endParaRPr kumimoji="1" lang="en-US" altLang="ko-KR" sz="2800" b="1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07406" y="2041211"/>
            <a:ext cx="2602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안녕 반가워 나는 </a:t>
            </a:r>
            <a:r>
              <a:rPr kumimoji="1" lang="ko-KR" altLang="en-US" sz="1600" b="1" dirty="0" err="1">
                <a:latin typeface="배달의민족 주아" panose="020B0600000101010101" charset="-127"/>
                <a:ea typeface="배달의민족 주아" panose="020B0600000101010101" charset="-127"/>
              </a:rPr>
              <a:t>속담성어</a:t>
            </a:r>
            <a:r>
              <a:rPr kumimoji="1" lang="ko-KR" altLang="en-US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 퀴즈를 내는 알버트야 학습모드와 게임모드 중에서  하나를 골라봐</a:t>
            </a:r>
            <a:r>
              <a:rPr kumimoji="1" lang="en-US" altLang="ko-KR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</a:p>
          <a:p>
            <a:pPr algn="just">
              <a:lnSpc>
                <a:spcPct val="150000"/>
              </a:lnSpc>
            </a:pPr>
            <a:endParaRPr kumimoji="1" lang="ko-KR" altLang="en-US" sz="1600" b="1" dirty="0" err="1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F468977-5679-E44A-B951-305577EA6539}"/>
              </a:ext>
            </a:extLst>
          </p:cNvPr>
          <p:cNvGrpSpPr/>
          <p:nvPr/>
        </p:nvGrpSpPr>
        <p:grpSpPr>
          <a:xfrm>
            <a:off x="393852" y="731017"/>
            <a:ext cx="1227878" cy="1257222"/>
            <a:chOff x="298264" y="2702836"/>
            <a:chExt cx="1227878" cy="1257222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7611E4FC-ACFC-1C43-A21C-D4DAF92F1729}"/>
                </a:ext>
              </a:extLst>
            </p:cNvPr>
            <p:cNvSpPr/>
            <p:nvPr/>
          </p:nvSpPr>
          <p:spPr>
            <a:xfrm rot="8326831">
              <a:off x="298264" y="2702836"/>
              <a:ext cx="1227878" cy="1257222"/>
            </a:xfrm>
            <a:prstGeom prst="teardrop">
              <a:avLst>
                <a:gd name="adj" fmla="val 84549"/>
              </a:avLst>
            </a:prstGeom>
            <a:solidFill>
              <a:srgbClr val="00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A84D380-FE41-7E45-8892-111D63F97B24}"/>
                </a:ext>
              </a:extLst>
            </p:cNvPr>
            <p:cNvSpPr/>
            <p:nvPr/>
          </p:nvSpPr>
          <p:spPr>
            <a:xfrm>
              <a:off x="342597" y="2761159"/>
              <a:ext cx="1082555" cy="1002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학습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모드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58" name="원호 50">
              <a:extLst>
                <a:ext uri="{FF2B5EF4-FFF2-40B4-BE49-F238E27FC236}">
                  <a16:creationId xmlns:a16="http://schemas.microsoft.com/office/drawing/2014/main" id="{1CF5EE73-8ED4-D849-B505-5E69BC030181}"/>
                </a:ext>
              </a:extLst>
            </p:cNvPr>
            <p:cNvSpPr/>
            <p:nvPr/>
          </p:nvSpPr>
          <p:spPr>
            <a:xfrm rot="10800000">
              <a:off x="402139" y="2820628"/>
              <a:ext cx="954056" cy="883086"/>
            </a:xfrm>
            <a:prstGeom prst="arc">
              <a:avLst>
                <a:gd name="adj1" fmla="val 16077998"/>
                <a:gd name="adj2" fmla="val 10496458"/>
              </a:avLst>
            </a:prstGeom>
            <a:noFill/>
            <a:ln w="19050">
              <a:solidFill>
                <a:srgbClr val="404040"/>
              </a:solidFill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59" name="그림 58" descr="실내이(가) 표시된 사진&#10;&#10;자동 생성된 설명">
            <a:extLst>
              <a:ext uri="{FF2B5EF4-FFF2-40B4-BE49-F238E27FC236}">
                <a16:creationId xmlns:a16="http://schemas.microsoft.com/office/drawing/2014/main" id="{A7F6A818-1BE8-2F40-8238-C1DA377A4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44" t="1478" r="34847" b="10567"/>
          <a:stretch/>
        </p:blipFill>
        <p:spPr>
          <a:xfrm>
            <a:off x="1866524" y="1048623"/>
            <a:ext cx="798544" cy="130764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538929" y="787253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kumimoji="1" lang="en-US" altLang="ko-KR" sz="28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861752" y="4387291"/>
            <a:ext cx="195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사자성어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04798" y="3401487"/>
            <a:ext cx="337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 공부하려고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요즘 학습이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필요하더라구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나랑 같이 하자 사자성어 랑 속담 중에서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어떤걸로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할래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kumimoji="1" lang="ko-KR" altLang="en-US" sz="16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8687" y="2148840"/>
            <a:ext cx="2819400" cy="1053571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89067" y="3277535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화살표 연결선 14"/>
          <p:cNvCxnSpPr>
            <a:cxnSpLocks/>
            <a:stCxn id="12" idx="3"/>
            <a:endCxn id="13" idx="1"/>
          </p:cNvCxnSpPr>
          <p:nvPr/>
        </p:nvCxnSpPr>
        <p:spPr>
          <a:xfrm>
            <a:off x="5886450" y="2806107"/>
            <a:ext cx="1702617" cy="67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622103" y="3462143"/>
            <a:ext cx="3567934" cy="1089509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8" name="직선 화살표 연결선 17"/>
          <p:cNvCxnSpPr>
            <a:cxnSpLocks/>
            <a:stCxn id="13" idx="1"/>
            <a:endCxn id="16" idx="3"/>
          </p:cNvCxnSpPr>
          <p:nvPr/>
        </p:nvCxnSpPr>
        <p:spPr>
          <a:xfrm flipH="1">
            <a:off x="6248400" y="3483869"/>
            <a:ext cx="1340667" cy="65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571102" y="4431758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866674" y="3235096"/>
            <a:ext cx="195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학습모드</a:t>
            </a:r>
            <a:endParaRPr kumimoji="1"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0" name="직선 화살표 연결선 29"/>
          <p:cNvCxnSpPr>
            <a:cxnSpLocks/>
            <a:stCxn id="65" idx="3"/>
            <a:endCxn id="66" idx="1"/>
          </p:cNvCxnSpPr>
          <p:nvPr/>
        </p:nvCxnSpPr>
        <p:spPr>
          <a:xfrm>
            <a:off x="5457260" y="5096281"/>
            <a:ext cx="1830226" cy="440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3441763" y="4748443"/>
            <a:ext cx="1957134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86272" y="4689523"/>
            <a:ext cx="16300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시시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287486" y="5319770"/>
            <a:ext cx="1957134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451045" y="5284696"/>
            <a:ext cx="16300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비비</a:t>
            </a:r>
          </a:p>
        </p:txBody>
      </p:sp>
      <p:cxnSp>
        <p:nvCxnSpPr>
          <p:cNvPr id="68" name="직선 화살표 연결선 67"/>
          <p:cNvCxnSpPr>
            <a:cxnSpLocks/>
            <a:stCxn id="63" idx="1"/>
            <a:endCxn id="65" idx="3"/>
          </p:cNvCxnSpPr>
          <p:nvPr/>
        </p:nvCxnSpPr>
        <p:spPr>
          <a:xfrm flipH="1">
            <a:off x="5457260" y="4638092"/>
            <a:ext cx="2113842" cy="45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cxnSpLocks/>
            <a:stCxn id="16" idx="3"/>
            <a:endCxn id="63" idx="1"/>
          </p:cNvCxnSpPr>
          <p:nvPr/>
        </p:nvCxnSpPr>
        <p:spPr>
          <a:xfrm>
            <a:off x="6248400" y="4137379"/>
            <a:ext cx="1322702" cy="50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3487686" y="5696292"/>
            <a:ext cx="1976481" cy="395036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438439" y="5615504"/>
            <a:ext cx="20474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정답</a:t>
            </a:r>
            <a:r>
              <a:rPr kumimoji="1"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3C961C3-2486-45AD-BFC6-CB1E94EEF4D8}"/>
              </a:ext>
            </a:extLst>
          </p:cNvPr>
          <p:cNvSpPr/>
          <p:nvPr/>
        </p:nvSpPr>
        <p:spPr>
          <a:xfrm>
            <a:off x="6953251" y="1396945"/>
            <a:ext cx="3552410" cy="712201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A09621-2554-41C9-A7B0-9326E341E3BA}"/>
              </a:ext>
            </a:extLst>
          </p:cNvPr>
          <p:cNvSpPr txBox="1"/>
          <p:nvPr/>
        </p:nvSpPr>
        <p:spPr>
          <a:xfrm>
            <a:off x="7004568" y="1327886"/>
            <a:ext cx="341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나는 미래의 희망이야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지식을 더 쌓고 싶은걸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~?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재밌게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공부할 수 있는게 없을까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kumimoji="1"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7B2373-30CF-47D8-82F2-154026C07095}"/>
              </a:ext>
            </a:extLst>
          </p:cNvPr>
          <p:cNvSpPr txBox="1"/>
          <p:nvPr/>
        </p:nvSpPr>
        <p:spPr>
          <a:xfrm>
            <a:off x="7994274" y="2240889"/>
            <a:ext cx="195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알버트가 있지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사자성어 속담 시작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E6531C-7FD2-4B85-AF2C-E0266473A111}"/>
              </a:ext>
            </a:extLst>
          </p:cNvPr>
          <p:cNvSpPr/>
          <p:nvPr/>
        </p:nvSpPr>
        <p:spPr>
          <a:xfrm>
            <a:off x="7674792" y="2258360"/>
            <a:ext cx="2149016" cy="84359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C874499-AAEC-4BCF-B137-2F2C6B2E9C7F}"/>
              </a:ext>
            </a:extLst>
          </p:cNvPr>
          <p:cNvCxnSpPr>
            <a:cxnSpLocks/>
            <a:stCxn id="73" idx="1"/>
            <a:endCxn id="12" idx="3"/>
          </p:cNvCxnSpPr>
          <p:nvPr/>
        </p:nvCxnSpPr>
        <p:spPr>
          <a:xfrm flipH="1">
            <a:off x="5886450" y="2464694"/>
            <a:ext cx="1788342" cy="34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DAB89E9-8D0B-40C9-82F8-ACAA33DBCFF3}"/>
              </a:ext>
            </a:extLst>
          </p:cNvPr>
          <p:cNvCxnSpPr>
            <a:cxnSpLocks/>
            <a:stCxn id="66" idx="1"/>
            <a:endCxn id="72" idx="3"/>
          </p:cNvCxnSpPr>
          <p:nvPr/>
        </p:nvCxnSpPr>
        <p:spPr>
          <a:xfrm flipH="1">
            <a:off x="5485858" y="5537127"/>
            <a:ext cx="1801628" cy="35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2238646" y="4638092"/>
            <a:ext cx="7968842" cy="160126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54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15442" y="138108"/>
            <a:ext cx="11721359" cy="64954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1079133" y="121253"/>
            <a:ext cx="4195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발화 예시</a:t>
            </a:r>
            <a:r>
              <a:rPr kumimoji="1" lang="en-US" altLang="ko-KR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4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학습모드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로</a:t>
            </a:r>
            <a:r>
              <a:rPr kumimoji="1" lang="ko-KR" altLang="en-US" sz="24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오답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일 때</a:t>
            </a: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6472" y="764333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알버트</a:t>
            </a:r>
            <a:endParaRPr kumimoji="1" lang="en-US" altLang="ko-KR" sz="2800" b="1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F468977-5679-E44A-B951-305577EA6539}"/>
              </a:ext>
            </a:extLst>
          </p:cNvPr>
          <p:cNvGrpSpPr/>
          <p:nvPr/>
        </p:nvGrpSpPr>
        <p:grpSpPr>
          <a:xfrm>
            <a:off x="393852" y="731017"/>
            <a:ext cx="1227878" cy="1257222"/>
            <a:chOff x="298264" y="2702836"/>
            <a:chExt cx="1227878" cy="1257222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7611E4FC-ACFC-1C43-A21C-D4DAF92F1729}"/>
                </a:ext>
              </a:extLst>
            </p:cNvPr>
            <p:cNvSpPr/>
            <p:nvPr/>
          </p:nvSpPr>
          <p:spPr>
            <a:xfrm rot="8326831">
              <a:off x="298264" y="2702836"/>
              <a:ext cx="1227878" cy="1257222"/>
            </a:xfrm>
            <a:prstGeom prst="teardrop">
              <a:avLst>
                <a:gd name="adj" fmla="val 84549"/>
              </a:avLst>
            </a:prstGeom>
            <a:solidFill>
              <a:srgbClr val="00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A84D380-FE41-7E45-8892-111D63F97B24}"/>
                </a:ext>
              </a:extLst>
            </p:cNvPr>
            <p:cNvSpPr/>
            <p:nvPr/>
          </p:nvSpPr>
          <p:spPr>
            <a:xfrm>
              <a:off x="342597" y="2761159"/>
              <a:ext cx="1082555" cy="1002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학습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모드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58" name="원호 50">
              <a:extLst>
                <a:ext uri="{FF2B5EF4-FFF2-40B4-BE49-F238E27FC236}">
                  <a16:creationId xmlns:a16="http://schemas.microsoft.com/office/drawing/2014/main" id="{1CF5EE73-8ED4-D849-B505-5E69BC030181}"/>
                </a:ext>
              </a:extLst>
            </p:cNvPr>
            <p:cNvSpPr/>
            <p:nvPr/>
          </p:nvSpPr>
          <p:spPr>
            <a:xfrm rot="10800000">
              <a:off x="402139" y="2820628"/>
              <a:ext cx="954056" cy="883086"/>
            </a:xfrm>
            <a:prstGeom prst="arc">
              <a:avLst>
                <a:gd name="adj1" fmla="val 16077998"/>
                <a:gd name="adj2" fmla="val 10496458"/>
              </a:avLst>
            </a:prstGeom>
            <a:noFill/>
            <a:ln w="19050">
              <a:solidFill>
                <a:srgbClr val="404040"/>
              </a:solidFill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59" name="그림 58" descr="실내이(가) 표시된 사진&#10;&#10;자동 생성된 설명">
            <a:extLst>
              <a:ext uri="{FF2B5EF4-FFF2-40B4-BE49-F238E27FC236}">
                <a16:creationId xmlns:a16="http://schemas.microsoft.com/office/drawing/2014/main" id="{A7F6A818-1BE8-2F40-8238-C1DA377A4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44" t="1478" r="34847" b="10567"/>
          <a:stretch/>
        </p:blipFill>
        <p:spPr>
          <a:xfrm>
            <a:off x="1866524" y="1048623"/>
            <a:ext cx="798544" cy="130764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538929" y="787253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kumimoji="1" lang="en-US" altLang="ko-KR" sz="28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09443" y="2833088"/>
            <a:ext cx="195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사자성어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10852" y="1977765"/>
            <a:ext cx="337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 공부하려고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나도 요즘 학습이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필요하더라구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나랑 같이 하자 사자성어 랑 속담 중에서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어떤걸로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할래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kumimoji="1" lang="ko-KR" altLang="en-US" sz="16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28157" y="2038421"/>
            <a:ext cx="3567934" cy="1089509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818793" y="2877555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0" name="직선 화살표 연결선 29"/>
          <p:cNvCxnSpPr>
            <a:cxnSpLocks/>
            <a:stCxn id="65" idx="3"/>
            <a:endCxn id="66" idx="1"/>
          </p:cNvCxnSpPr>
          <p:nvPr/>
        </p:nvCxnSpPr>
        <p:spPr>
          <a:xfrm>
            <a:off x="5704951" y="3542078"/>
            <a:ext cx="1830226" cy="440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3747817" y="3324721"/>
            <a:ext cx="1957134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2326" y="3265801"/>
            <a:ext cx="16300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시시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535177" y="3765567"/>
            <a:ext cx="1957134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98736" y="3730493"/>
            <a:ext cx="16300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콜콜</a:t>
            </a:r>
          </a:p>
        </p:txBody>
      </p:sp>
      <p:cxnSp>
        <p:nvCxnSpPr>
          <p:cNvPr id="68" name="직선 화살표 연결선 67"/>
          <p:cNvCxnSpPr>
            <a:cxnSpLocks/>
            <a:endCxn id="65" idx="3"/>
          </p:cNvCxnSpPr>
          <p:nvPr/>
        </p:nvCxnSpPr>
        <p:spPr>
          <a:xfrm flipH="1">
            <a:off x="5704951" y="3083889"/>
            <a:ext cx="2113842" cy="45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cxnSpLocks/>
            <a:stCxn id="16" idx="3"/>
            <a:endCxn id="63" idx="1"/>
          </p:cNvCxnSpPr>
          <p:nvPr/>
        </p:nvCxnSpPr>
        <p:spPr>
          <a:xfrm>
            <a:off x="6496091" y="2583176"/>
            <a:ext cx="1322702" cy="50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3159496" y="3973769"/>
            <a:ext cx="3220991" cy="926543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159496" y="3818924"/>
            <a:ext cx="3148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흐앙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오답이야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유유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우리  더 공부하자 시시비비의 뜻은 옳은 것은 옳고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그른것은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그르다고 공정하게 판단하는 거야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DAB89E9-8D0B-40C9-82F8-ACAA33DBCFF3}"/>
              </a:ext>
            </a:extLst>
          </p:cNvPr>
          <p:cNvCxnSpPr>
            <a:cxnSpLocks/>
            <a:stCxn id="66" idx="1"/>
            <a:endCxn id="71" idx="3"/>
          </p:cNvCxnSpPr>
          <p:nvPr/>
        </p:nvCxnSpPr>
        <p:spPr>
          <a:xfrm flipH="1">
            <a:off x="6380487" y="3982924"/>
            <a:ext cx="1154690" cy="45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2178892" y="3202790"/>
            <a:ext cx="8403189" cy="193536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b="1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148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35320" y="138108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1079133" y="121253"/>
            <a:ext cx="4195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발화 예시</a:t>
            </a:r>
            <a:r>
              <a:rPr kumimoji="1" lang="en-US" altLang="ko-KR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모드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로</a:t>
            </a:r>
            <a:r>
              <a:rPr kumimoji="1" lang="ko-KR" altLang="en-US" sz="24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정답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일 때</a:t>
            </a: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6472" y="764333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알버트</a:t>
            </a:r>
            <a:endParaRPr kumimoji="1" lang="en-US" altLang="ko-KR" sz="2800" b="1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5769" y="1274238"/>
            <a:ext cx="260256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안녕 반가워 나는 </a:t>
            </a:r>
            <a:r>
              <a:rPr kumimoji="1" lang="ko-KR" altLang="en-US" sz="1600" b="1" dirty="0" err="1">
                <a:latin typeface="배달의민족 주아" panose="020B0600000101010101" charset="-127"/>
                <a:ea typeface="배달의민족 주아" panose="020B0600000101010101" charset="-127"/>
              </a:rPr>
              <a:t>속담성어퀴즈를</a:t>
            </a:r>
            <a:r>
              <a:rPr kumimoji="1" lang="ko-KR" altLang="en-US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 내는 알버트야 학습모드와 게임모드 중에서  하나를 골라봐</a:t>
            </a:r>
            <a:r>
              <a:rPr kumimoji="1" lang="en-US" altLang="ko-KR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</a:p>
          <a:p>
            <a:pPr algn="just">
              <a:lnSpc>
                <a:spcPct val="150000"/>
              </a:lnSpc>
            </a:pPr>
            <a:endParaRPr kumimoji="1" lang="ko-KR" altLang="en-US" sz="1600" b="1" dirty="0" err="1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F468977-5679-E44A-B951-305577EA6539}"/>
              </a:ext>
            </a:extLst>
          </p:cNvPr>
          <p:cNvGrpSpPr/>
          <p:nvPr/>
        </p:nvGrpSpPr>
        <p:grpSpPr>
          <a:xfrm>
            <a:off x="393852" y="731017"/>
            <a:ext cx="1227878" cy="1257222"/>
            <a:chOff x="298264" y="2702836"/>
            <a:chExt cx="1227878" cy="1257222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7611E4FC-ACFC-1C43-A21C-D4DAF92F1729}"/>
                </a:ext>
              </a:extLst>
            </p:cNvPr>
            <p:cNvSpPr/>
            <p:nvPr/>
          </p:nvSpPr>
          <p:spPr>
            <a:xfrm rot="8326831">
              <a:off x="298264" y="2702836"/>
              <a:ext cx="1227878" cy="1257222"/>
            </a:xfrm>
            <a:prstGeom prst="teardrop">
              <a:avLst>
                <a:gd name="adj" fmla="val 84549"/>
              </a:avLst>
            </a:prstGeom>
            <a:solidFill>
              <a:srgbClr val="00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A84D380-FE41-7E45-8892-111D63F97B24}"/>
                </a:ext>
              </a:extLst>
            </p:cNvPr>
            <p:cNvSpPr/>
            <p:nvPr/>
          </p:nvSpPr>
          <p:spPr>
            <a:xfrm>
              <a:off x="342597" y="2761159"/>
              <a:ext cx="1082555" cy="1002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게임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모드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58" name="원호 50">
              <a:extLst>
                <a:ext uri="{FF2B5EF4-FFF2-40B4-BE49-F238E27FC236}">
                  <a16:creationId xmlns:a16="http://schemas.microsoft.com/office/drawing/2014/main" id="{1CF5EE73-8ED4-D849-B505-5E69BC030181}"/>
                </a:ext>
              </a:extLst>
            </p:cNvPr>
            <p:cNvSpPr/>
            <p:nvPr/>
          </p:nvSpPr>
          <p:spPr>
            <a:xfrm rot="10800000">
              <a:off x="402139" y="2820628"/>
              <a:ext cx="954056" cy="883086"/>
            </a:xfrm>
            <a:prstGeom prst="arc">
              <a:avLst>
                <a:gd name="adj1" fmla="val 16077998"/>
                <a:gd name="adj2" fmla="val 10496458"/>
              </a:avLst>
            </a:prstGeom>
            <a:noFill/>
            <a:ln w="19050">
              <a:solidFill>
                <a:srgbClr val="404040"/>
              </a:solidFill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59" name="그림 58" descr="실내이(가) 표시된 사진&#10;&#10;자동 생성된 설명">
            <a:extLst>
              <a:ext uri="{FF2B5EF4-FFF2-40B4-BE49-F238E27FC236}">
                <a16:creationId xmlns:a16="http://schemas.microsoft.com/office/drawing/2014/main" id="{A7F6A818-1BE8-2F40-8238-C1DA377A4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44" t="1478" r="34847" b="10567"/>
          <a:stretch/>
        </p:blipFill>
        <p:spPr>
          <a:xfrm>
            <a:off x="1866524" y="1048623"/>
            <a:ext cx="798544" cy="130764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538929" y="787253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kumimoji="1" lang="en-US" altLang="ko-KR" sz="28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04627" y="3684565"/>
            <a:ext cx="1957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속담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22073" y="2754134"/>
            <a:ext cx="36263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오 너희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엠티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 왔구나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?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그럼 나랑 같이 게임 하자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!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속담과 사자성어 중 에 골라봐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just">
              <a:lnSpc>
                <a:spcPct val="150000"/>
              </a:lnSpc>
            </a:pPr>
            <a:endParaRPr kumimoji="1" lang="ko-KR" altLang="en-US" sz="16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67050" y="1390320"/>
            <a:ext cx="2819400" cy="1053571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81593" y="3158867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화살표 연결선 14"/>
          <p:cNvCxnSpPr>
            <a:cxnSpLocks/>
          </p:cNvCxnSpPr>
          <p:nvPr/>
        </p:nvCxnSpPr>
        <p:spPr>
          <a:xfrm>
            <a:off x="5906799" y="1926801"/>
            <a:ext cx="1590451" cy="148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680466" y="2669747"/>
            <a:ext cx="3567934" cy="1089509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8" name="직선 화살표 연결선 17"/>
          <p:cNvCxnSpPr>
            <a:cxnSpLocks/>
          </p:cNvCxnSpPr>
          <p:nvPr/>
        </p:nvCxnSpPr>
        <p:spPr>
          <a:xfrm flipH="1" flipV="1">
            <a:off x="6268750" y="3224197"/>
            <a:ext cx="1228500" cy="17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571102" y="3729032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859200" y="3107961"/>
            <a:ext cx="1957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게임모드</a:t>
            </a:r>
          </a:p>
        </p:txBody>
      </p:sp>
      <p:cxnSp>
        <p:nvCxnSpPr>
          <p:cNvPr id="30" name="직선 화살표 연결선 29"/>
          <p:cNvCxnSpPr>
            <a:cxnSpLocks/>
            <a:stCxn id="65" idx="3"/>
            <a:endCxn id="66" idx="1"/>
          </p:cNvCxnSpPr>
          <p:nvPr/>
        </p:nvCxnSpPr>
        <p:spPr>
          <a:xfrm>
            <a:off x="5457260" y="4139550"/>
            <a:ext cx="1830226" cy="64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3500126" y="3922193"/>
            <a:ext cx="1957134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14726" y="3778605"/>
            <a:ext cx="19028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낮말은 새가 듣고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287486" y="4566234"/>
            <a:ext cx="1957134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66804" y="4497295"/>
            <a:ext cx="195713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밤말은 쥐가 듣는다</a:t>
            </a:r>
          </a:p>
        </p:txBody>
      </p:sp>
      <p:cxnSp>
        <p:nvCxnSpPr>
          <p:cNvPr id="68" name="직선 화살표 연결선 67"/>
          <p:cNvCxnSpPr>
            <a:cxnSpLocks/>
            <a:stCxn id="63" idx="1"/>
            <a:endCxn id="65" idx="3"/>
          </p:cNvCxnSpPr>
          <p:nvPr/>
        </p:nvCxnSpPr>
        <p:spPr>
          <a:xfrm flipH="1">
            <a:off x="5457260" y="3935366"/>
            <a:ext cx="2113842" cy="20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cxnSpLocks/>
            <a:stCxn id="16" idx="3"/>
            <a:endCxn id="63" idx="1"/>
          </p:cNvCxnSpPr>
          <p:nvPr/>
        </p:nvCxnSpPr>
        <p:spPr>
          <a:xfrm>
            <a:off x="6248400" y="3214502"/>
            <a:ext cx="1322702" cy="72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238646" y="4654835"/>
            <a:ext cx="3732225" cy="996011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284558" y="4738249"/>
            <a:ext cx="37402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정답이야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!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다음 문제를 풀려면 다음 속담이라고 말해줘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>
              <a:lnSpc>
                <a:spcPct val="150000"/>
              </a:lnSpc>
            </a:pPr>
            <a:endParaRPr kumimoji="1"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3C961C3-2486-45AD-BFC6-CB1E94EEF4D8}"/>
              </a:ext>
            </a:extLst>
          </p:cNvPr>
          <p:cNvSpPr/>
          <p:nvPr/>
        </p:nvSpPr>
        <p:spPr>
          <a:xfrm>
            <a:off x="6953251" y="1396945"/>
            <a:ext cx="3181349" cy="712201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A09621-2554-41C9-A7B0-9326E341E3BA}"/>
              </a:ext>
            </a:extLst>
          </p:cNvPr>
          <p:cNvSpPr txBox="1"/>
          <p:nvPr/>
        </p:nvSpPr>
        <p:spPr>
          <a:xfrm>
            <a:off x="6953250" y="1330096"/>
            <a:ext cx="318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엠티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왔는데 사자성어 문제 누가내지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우리는 속담이나 사자성어를 잘 모르는데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C874499-AAEC-4BCF-B137-2F2C6B2E9C7F}"/>
              </a:ext>
            </a:extLst>
          </p:cNvPr>
          <p:cNvCxnSpPr>
            <a:cxnSpLocks/>
            <a:stCxn id="73" idx="1"/>
            <a:endCxn id="12" idx="3"/>
          </p:cNvCxnSpPr>
          <p:nvPr/>
        </p:nvCxnSpPr>
        <p:spPr>
          <a:xfrm flipH="1" flipV="1">
            <a:off x="5886450" y="1917106"/>
            <a:ext cx="1788342" cy="547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DAB89E9-8D0B-40C9-82F8-ACAA33DBCFF3}"/>
              </a:ext>
            </a:extLst>
          </p:cNvPr>
          <p:cNvCxnSpPr>
            <a:cxnSpLocks/>
            <a:stCxn id="66" idx="1"/>
            <a:endCxn id="71" idx="3"/>
          </p:cNvCxnSpPr>
          <p:nvPr/>
        </p:nvCxnSpPr>
        <p:spPr>
          <a:xfrm flipH="1">
            <a:off x="5970871" y="4783591"/>
            <a:ext cx="1316615" cy="36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138A9D-BC39-459F-ABE2-1A24A3CAC8DA}"/>
              </a:ext>
            </a:extLst>
          </p:cNvPr>
          <p:cNvSpPr/>
          <p:nvPr/>
        </p:nvSpPr>
        <p:spPr>
          <a:xfrm>
            <a:off x="7561577" y="5281597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93B0D8-23E3-419B-9D4E-C313AD7B5E83}"/>
              </a:ext>
            </a:extLst>
          </p:cNvPr>
          <p:cNvSpPr txBox="1"/>
          <p:nvPr/>
        </p:nvSpPr>
        <p:spPr>
          <a:xfrm>
            <a:off x="8004627" y="5227605"/>
            <a:ext cx="1957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속담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F0DE64D-476E-4309-AC2F-0E7BC96DFA39}"/>
              </a:ext>
            </a:extLst>
          </p:cNvPr>
          <p:cNvSpPr/>
          <p:nvPr/>
        </p:nvSpPr>
        <p:spPr>
          <a:xfrm>
            <a:off x="3799202" y="6070058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AEE6B5-A67F-4398-BD98-1858DD6FDE71}"/>
              </a:ext>
            </a:extLst>
          </p:cNvPr>
          <p:cNvSpPr txBox="1"/>
          <p:nvPr/>
        </p:nvSpPr>
        <p:spPr>
          <a:xfrm>
            <a:off x="3785052" y="6044641"/>
            <a:ext cx="1957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계속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이어감</a:t>
            </a:r>
            <a:endParaRPr kumimoji="1"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257333" y="5941041"/>
            <a:ext cx="2591442" cy="62895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2CFC70-2F1F-49F4-A58B-693CA889AC7F}"/>
              </a:ext>
            </a:extLst>
          </p:cNvPr>
          <p:cNvCxnSpPr>
            <a:stCxn id="72" idx="3"/>
            <a:endCxn id="48" idx="1"/>
          </p:cNvCxnSpPr>
          <p:nvPr/>
        </p:nvCxnSpPr>
        <p:spPr>
          <a:xfrm>
            <a:off x="6024836" y="5369191"/>
            <a:ext cx="1536741" cy="11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668DA63-445B-4DC1-ABC3-BBDB55108F05}"/>
              </a:ext>
            </a:extLst>
          </p:cNvPr>
          <p:cNvCxnSpPr>
            <a:stCxn id="48" idx="1"/>
          </p:cNvCxnSpPr>
          <p:nvPr/>
        </p:nvCxnSpPr>
        <p:spPr>
          <a:xfrm flipH="1">
            <a:off x="5274652" y="5487931"/>
            <a:ext cx="2286925" cy="78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37B2373-30CF-47D8-82F2-154026C07095}"/>
              </a:ext>
            </a:extLst>
          </p:cNvPr>
          <p:cNvSpPr txBox="1"/>
          <p:nvPr/>
        </p:nvSpPr>
        <p:spPr>
          <a:xfrm>
            <a:off x="8004627" y="2192904"/>
            <a:ext cx="195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알버트가 내지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사자성어 속담 시작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CE6531C-7FD2-4B85-AF2C-E0266473A111}"/>
              </a:ext>
            </a:extLst>
          </p:cNvPr>
          <p:cNvSpPr/>
          <p:nvPr/>
        </p:nvSpPr>
        <p:spPr>
          <a:xfrm>
            <a:off x="7685145" y="2210375"/>
            <a:ext cx="2149016" cy="84359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5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15442" y="138108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1079133" y="121253"/>
            <a:ext cx="4195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발화 예시</a:t>
            </a:r>
            <a:r>
              <a:rPr kumimoji="1" lang="en-US" altLang="ko-KR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모드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로</a:t>
            </a:r>
            <a:r>
              <a:rPr kumimoji="1" lang="ko-KR" altLang="en-US" sz="24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오답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일 때</a:t>
            </a: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6472" y="764333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알버트</a:t>
            </a:r>
            <a:endParaRPr kumimoji="1" lang="en-US" altLang="ko-KR" sz="2800" b="1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6214" y="1503940"/>
            <a:ext cx="2602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안녕 반가워 나는 </a:t>
            </a:r>
            <a:r>
              <a:rPr kumimoji="1" lang="ko-KR" altLang="en-US" sz="1600" b="1" dirty="0" err="1">
                <a:latin typeface="배달의민족 주아" panose="020B0600000101010101" charset="-127"/>
                <a:ea typeface="배달의민족 주아" panose="020B0600000101010101" charset="-127"/>
              </a:rPr>
              <a:t>속담성어</a:t>
            </a:r>
            <a:r>
              <a:rPr kumimoji="1" lang="ko-KR" altLang="en-US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 퀴즈를 내는 알버트야 학습모드와 게임모드 중에서  하나를 골라봐</a:t>
            </a:r>
            <a:r>
              <a:rPr kumimoji="1" lang="en-US" altLang="ko-KR" sz="1600" b="1" dirty="0"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</a:p>
          <a:p>
            <a:pPr algn="just">
              <a:lnSpc>
                <a:spcPct val="150000"/>
              </a:lnSpc>
            </a:pPr>
            <a:endParaRPr kumimoji="1" lang="ko-KR" altLang="en-US" sz="1600" b="1" dirty="0" err="1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F468977-5679-E44A-B951-305577EA6539}"/>
              </a:ext>
            </a:extLst>
          </p:cNvPr>
          <p:cNvGrpSpPr/>
          <p:nvPr/>
        </p:nvGrpSpPr>
        <p:grpSpPr>
          <a:xfrm>
            <a:off x="393852" y="731017"/>
            <a:ext cx="1227878" cy="1257222"/>
            <a:chOff x="298264" y="2702836"/>
            <a:chExt cx="1227878" cy="1257222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7611E4FC-ACFC-1C43-A21C-D4DAF92F1729}"/>
                </a:ext>
              </a:extLst>
            </p:cNvPr>
            <p:cNvSpPr/>
            <p:nvPr/>
          </p:nvSpPr>
          <p:spPr>
            <a:xfrm rot="8326831">
              <a:off x="298264" y="2702836"/>
              <a:ext cx="1227878" cy="1257222"/>
            </a:xfrm>
            <a:prstGeom prst="teardrop">
              <a:avLst>
                <a:gd name="adj" fmla="val 84549"/>
              </a:avLst>
            </a:prstGeom>
            <a:solidFill>
              <a:srgbClr val="00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A84D380-FE41-7E45-8892-111D63F97B24}"/>
                </a:ext>
              </a:extLst>
            </p:cNvPr>
            <p:cNvSpPr/>
            <p:nvPr/>
          </p:nvSpPr>
          <p:spPr>
            <a:xfrm>
              <a:off x="342597" y="2761159"/>
              <a:ext cx="1082555" cy="1002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게임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모드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58" name="원호 50">
              <a:extLst>
                <a:ext uri="{FF2B5EF4-FFF2-40B4-BE49-F238E27FC236}">
                  <a16:creationId xmlns:a16="http://schemas.microsoft.com/office/drawing/2014/main" id="{1CF5EE73-8ED4-D849-B505-5E69BC030181}"/>
                </a:ext>
              </a:extLst>
            </p:cNvPr>
            <p:cNvSpPr/>
            <p:nvPr/>
          </p:nvSpPr>
          <p:spPr>
            <a:xfrm rot="10800000">
              <a:off x="402139" y="2820628"/>
              <a:ext cx="954056" cy="883086"/>
            </a:xfrm>
            <a:prstGeom prst="arc">
              <a:avLst>
                <a:gd name="adj1" fmla="val 16077998"/>
                <a:gd name="adj2" fmla="val 10496458"/>
              </a:avLst>
            </a:prstGeom>
            <a:noFill/>
            <a:ln w="19050">
              <a:solidFill>
                <a:srgbClr val="404040"/>
              </a:solidFill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59" name="그림 58" descr="실내이(가) 표시된 사진&#10;&#10;자동 생성된 설명">
            <a:extLst>
              <a:ext uri="{FF2B5EF4-FFF2-40B4-BE49-F238E27FC236}">
                <a16:creationId xmlns:a16="http://schemas.microsoft.com/office/drawing/2014/main" id="{A7F6A818-1BE8-2F40-8238-C1DA377A4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44" t="1478" r="34847" b="10567"/>
          <a:stretch/>
        </p:blipFill>
        <p:spPr>
          <a:xfrm>
            <a:off x="1866524" y="1048623"/>
            <a:ext cx="798544" cy="130764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529374" y="652901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kumimoji="1" lang="en-US" altLang="ko-KR" sz="28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22644" y="3681172"/>
            <a:ext cx="65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속담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12518" y="3086519"/>
            <a:ext cx="36263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오 너희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엠티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 왔구나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?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그럼 나랑 같이 게임 하자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!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속담과 사자성어 중 에 골라봐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just">
              <a:lnSpc>
                <a:spcPct val="150000"/>
              </a:lnSpc>
            </a:pPr>
            <a:endParaRPr kumimoji="1" lang="ko-KR" altLang="en-US" sz="1600" b="1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57495" y="1592519"/>
            <a:ext cx="2819400" cy="1053571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79512" y="3108395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화살표 연결선 14"/>
          <p:cNvCxnSpPr>
            <a:cxnSpLocks/>
            <a:stCxn id="12" idx="3"/>
            <a:endCxn id="13" idx="1"/>
          </p:cNvCxnSpPr>
          <p:nvPr/>
        </p:nvCxnSpPr>
        <p:spPr>
          <a:xfrm>
            <a:off x="5876895" y="2119305"/>
            <a:ext cx="1702617" cy="119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670911" y="3153472"/>
            <a:ext cx="3567934" cy="1089509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8" name="직선 화살표 연결선 17"/>
          <p:cNvCxnSpPr>
            <a:cxnSpLocks/>
            <a:endCxn id="16" idx="3"/>
          </p:cNvCxnSpPr>
          <p:nvPr/>
        </p:nvCxnSpPr>
        <p:spPr>
          <a:xfrm flipH="1">
            <a:off x="6238845" y="3338549"/>
            <a:ext cx="1322702" cy="35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561547" y="3725906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857119" y="3073600"/>
            <a:ext cx="1957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게임모드</a:t>
            </a:r>
          </a:p>
        </p:txBody>
      </p:sp>
      <p:cxnSp>
        <p:nvCxnSpPr>
          <p:cNvPr id="30" name="직선 화살표 연결선 29"/>
          <p:cNvCxnSpPr>
            <a:cxnSpLocks/>
            <a:stCxn id="65" idx="3"/>
            <a:endCxn id="66" idx="1"/>
          </p:cNvCxnSpPr>
          <p:nvPr/>
        </p:nvCxnSpPr>
        <p:spPr>
          <a:xfrm>
            <a:off x="5447705" y="4742854"/>
            <a:ext cx="1830226" cy="183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3395416" y="4455439"/>
            <a:ext cx="1957134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10016" y="4415569"/>
            <a:ext cx="19028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낮말은 새가 듣고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277931" y="4709168"/>
            <a:ext cx="2441072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47724" y="4645519"/>
            <a:ext cx="246175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밤말은 강아지가 듣는다</a:t>
            </a:r>
          </a:p>
        </p:txBody>
      </p:sp>
      <p:cxnSp>
        <p:nvCxnSpPr>
          <p:cNvPr id="68" name="직선 화살표 연결선 67"/>
          <p:cNvCxnSpPr>
            <a:cxnSpLocks/>
            <a:stCxn id="63" idx="1"/>
            <a:endCxn id="65" idx="3"/>
          </p:cNvCxnSpPr>
          <p:nvPr/>
        </p:nvCxnSpPr>
        <p:spPr>
          <a:xfrm flipH="1">
            <a:off x="5447705" y="3932240"/>
            <a:ext cx="2113842" cy="810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cxnSpLocks/>
            <a:stCxn id="16" idx="3"/>
            <a:endCxn id="63" idx="1"/>
          </p:cNvCxnSpPr>
          <p:nvPr/>
        </p:nvCxnSpPr>
        <p:spPr>
          <a:xfrm>
            <a:off x="6238845" y="3698227"/>
            <a:ext cx="1322702" cy="23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3C961C3-2486-45AD-BFC6-CB1E94EEF4D8}"/>
              </a:ext>
            </a:extLst>
          </p:cNvPr>
          <p:cNvSpPr/>
          <p:nvPr/>
        </p:nvSpPr>
        <p:spPr>
          <a:xfrm>
            <a:off x="6943696" y="1262593"/>
            <a:ext cx="3181349" cy="712201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A09621-2554-41C9-A7B0-9326E341E3BA}"/>
              </a:ext>
            </a:extLst>
          </p:cNvPr>
          <p:cNvSpPr txBox="1"/>
          <p:nvPr/>
        </p:nvSpPr>
        <p:spPr>
          <a:xfrm>
            <a:off x="6943695" y="1195744"/>
            <a:ext cx="318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엠티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왔는데 사자성어 문제 누가내지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우리는 속담이나 사자성어를 잘 모르는데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C874499-AAEC-4BCF-B137-2F2C6B2E9C7F}"/>
              </a:ext>
            </a:extLst>
          </p:cNvPr>
          <p:cNvCxnSpPr>
            <a:cxnSpLocks/>
            <a:stCxn id="73" idx="1"/>
            <a:endCxn id="12" idx="3"/>
          </p:cNvCxnSpPr>
          <p:nvPr/>
        </p:nvCxnSpPr>
        <p:spPr>
          <a:xfrm flipH="1" flipV="1">
            <a:off x="5876895" y="2119305"/>
            <a:ext cx="1788342" cy="211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DAB89E9-8D0B-40C9-82F8-ACAA33DBCFF3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6334095" y="4926525"/>
            <a:ext cx="943836" cy="520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138A9D-BC39-459F-ABE2-1A24A3CAC8DA}"/>
              </a:ext>
            </a:extLst>
          </p:cNvPr>
          <p:cNvSpPr/>
          <p:nvPr/>
        </p:nvSpPr>
        <p:spPr>
          <a:xfrm>
            <a:off x="7552022" y="5849981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93B0D8-23E3-419B-9D4E-C313AD7B5E83}"/>
              </a:ext>
            </a:extLst>
          </p:cNvPr>
          <p:cNvSpPr txBox="1"/>
          <p:nvPr/>
        </p:nvSpPr>
        <p:spPr>
          <a:xfrm>
            <a:off x="7995072" y="5795989"/>
            <a:ext cx="1957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</a:t>
            </a:r>
            <a:endParaRPr kumimoji="1"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B7DD7-04E9-4BC3-BF60-E738F090FDBB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6334095" y="5446847"/>
            <a:ext cx="1217927" cy="60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cxnSpLocks/>
          </p:cNvCxnSpPr>
          <p:nvPr/>
        </p:nvCxnSpPr>
        <p:spPr>
          <a:xfrm>
            <a:off x="5447705" y="4742854"/>
            <a:ext cx="1830226" cy="183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526982" y="5127008"/>
            <a:ext cx="4781609" cy="84286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53398" y="5035724"/>
            <a:ext cx="50572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흐앙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 오답이야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!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유유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 자 앞에 있는 소주 한잔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원샷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~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자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그럼 다음 문제를 풀려면 다음 속담이라고 말해줘 </a:t>
            </a:r>
          </a:p>
          <a:p>
            <a:pPr algn="ctr">
              <a:lnSpc>
                <a:spcPct val="150000"/>
              </a:lnSpc>
            </a:pPr>
            <a:endParaRPr kumimoji="1"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0DE64D-476E-4309-AC2F-0E7BC96DFA39}"/>
              </a:ext>
            </a:extLst>
          </p:cNvPr>
          <p:cNvSpPr/>
          <p:nvPr/>
        </p:nvSpPr>
        <p:spPr>
          <a:xfrm>
            <a:off x="3618974" y="6046395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EAEE6B5-A67F-4398-BD98-1858DD6FDE71}"/>
              </a:ext>
            </a:extLst>
          </p:cNvPr>
          <p:cNvSpPr txBox="1"/>
          <p:nvPr/>
        </p:nvSpPr>
        <p:spPr>
          <a:xfrm>
            <a:off x="3604824" y="6020978"/>
            <a:ext cx="1957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계속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이어감</a:t>
            </a:r>
            <a:endParaRPr kumimoji="1"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346932" y="4975688"/>
            <a:ext cx="5195828" cy="156371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cxnSp>
        <p:nvCxnSpPr>
          <p:cNvPr id="85" name="직선 화살표 연결선 84"/>
          <p:cNvCxnSpPr>
            <a:cxnSpLocks/>
            <a:stCxn id="48" idx="1"/>
          </p:cNvCxnSpPr>
          <p:nvPr/>
        </p:nvCxnSpPr>
        <p:spPr>
          <a:xfrm flipH="1">
            <a:off x="5264422" y="6056315"/>
            <a:ext cx="2287600" cy="23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37B2373-30CF-47D8-82F2-154026C07095}"/>
              </a:ext>
            </a:extLst>
          </p:cNvPr>
          <p:cNvSpPr txBox="1"/>
          <p:nvPr/>
        </p:nvSpPr>
        <p:spPr>
          <a:xfrm>
            <a:off x="7881029" y="2131544"/>
            <a:ext cx="195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알버트가 내지</a:t>
            </a:r>
            <a:r>
              <a:rPr kumimoji="1"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사자성어 속담 시작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CE6531C-7FD2-4B85-AF2C-E0266473A111}"/>
              </a:ext>
            </a:extLst>
          </p:cNvPr>
          <p:cNvSpPr/>
          <p:nvPr/>
        </p:nvSpPr>
        <p:spPr>
          <a:xfrm>
            <a:off x="7561547" y="2149015"/>
            <a:ext cx="2149016" cy="84359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08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35320" y="104779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1079133" y="121253"/>
            <a:ext cx="4195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발화 예시</a:t>
            </a:r>
            <a:r>
              <a:rPr kumimoji="1" lang="en-US" altLang="ko-KR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모드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로</a:t>
            </a:r>
            <a:r>
              <a:rPr kumimoji="1" lang="ko-KR" altLang="en-US" sz="2400" b="1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오답</a:t>
            </a:r>
            <a:r>
              <a:rPr kumimoji="1" lang="ko-KR" altLang="en-US" sz="2400" b="1" dirty="0">
                <a:latin typeface="배달의민족 주아" panose="020B0600000101010101" charset="-127"/>
                <a:ea typeface="배달의민족 주아" panose="020B0600000101010101" charset="-127"/>
              </a:rPr>
              <a:t>일 때</a:t>
            </a: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6472" y="764333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알버트</a:t>
            </a:r>
            <a:endParaRPr kumimoji="1" lang="en-US" altLang="ko-KR" sz="2800" b="1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F468977-5679-E44A-B951-305577EA6539}"/>
              </a:ext>
            </a:extLst>
          </p:cNvPr>
          <p:cNvGrpSpPr/>
          <p:nvPr/>
        </p:nvGrpSpPr>
        <p:grpSpPr>
          <a:xfrm>
            <a:off x="393852" y="731017"/>
            <a:ext cx="1227878" cy="1257222"/>
            <a:chOff x="298264" y="2702836"/>
            <a:chExt cx="1227878" cy="1257222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7611E4FC-ACFC-1C43-A21C-D4DAF92F1729}"/>
                </a:ext>
              </a:extLst>
            </p:cNvPr>
            <p:cNvSpPr/>
            <p:nvPr/>
          </p:nvSpPr>
          <p:spPr>
            <a:xfrm rot="8326831">
              <a:off x="298264" y="2702836"/>
              <a:ext cx="1227878" cy="1257222"/>
            </a:xfrm>
            <a:prstGeom prst="teardrop">
              <a:avLst>
                <a:gd name="adj" fmla="val 84549"/>
              </a:avLst>
            </a:prstGeom>
            <a:solidFill>
              <a:srgbClr val="00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A84D380-FE41-7E45-8892-111D63F97B24}"/>
                </a:ext>
              </a:extLst>
            </p:cNvPr>
            <p:cNvSpPr/>
            <p:nvPr/>
          </p:nvSpPr>
          <p:spPr>
            <a:xfrm>
              <a:off x="342597" y="2761159"/>
              <a:ext cx="1082555" cy="1002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게임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모드</a:t>
              </a:r>
              <a:endParaRPr lang="en-US" altLang="ko-KR" sz="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58" name="원호 50">
              <a:extLst>
                <a:ext uri="{FF2B5EF4-FFF2-40B4-BE49-F238E27FC236}">
                  <a16:creationId xmlns:a16="http://schemas.microsoft.com/office/drawing/2014/main" id="{1CF5EE73-8ED4-D849-B505-5E69BC030181}"/>
                </a:ext>
              </a:extLst>
            </p:cNvPr>
            <p:cNvSpPr/>
            <p:nvPr/>
          </p:nvSpPr>
          <p:spPr>
            <a:xfrm rot="10800000">
              <a:off x="402139" y="2820628"/>
              <a:ext cx="954056" cy="883086"/>
            </a:xfrm>
            <a:prstGeom prst="arc">
              <a:avLst>
                <a:gd name="adj1" fmla="val 16077998"/>
                <a:gd name="adj2" fmla="val 10496458"/>
              </a:avLst>
            </a:prstGeom>
            <a:noFill/>
            <a:ln w="19050">
              <a:solidFill>
                <a:srgbClr val="404040"/>
              </a:solidFill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40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59" name="그림 58" descr="실내이(가) 표시된 사진&#10;&#10;자동 생성된 설명">
            <a:extLst>
              <a:ext uri="{FF2B5EF4-FFF2-40B4-BE49-F238E27FC236}">
                <a16:creationId xmlns:a16="http://schemas.microsoft.com/office/drawing/2014/main" id="{A7F6A818-1BE8-2F40-8238-C1DA377A4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44" t="1478" r="34847" b="10567"/>
          <a:stretch/>
        </p:blipFill>
        <p:spPr>
          <a:xfrm>
            <a:off x="1866524" y="1048623"/>
            <a:ext cx="798544" cy="130764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538929" y="787253"/>
            <a:ext cx="181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kumimoji="1" lang="en-US" altLang="ko-KR" sz="28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0" name="직선 화살표 연결선 29"/>
          <p:cNvCxnSpPr>
            <a:cxnSpLocks/>
            <a:stCxn id="65" idx="3"/>
            <a:endCxn id="66" idx="1"/>
          </p:cNvCxnSpPr>
          <p:nvPr/>
        </p:nvCxnSpPr>
        <p:spPr>
          <a:xfrm>
            <a:off x="5342733" y="2432527"/>
            <a:ext cx="1830226" cy="183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3385599" y="2215170"/>
            <a:ext cx="1957134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00199" y="2175300"/>
            <a:ext cx="19028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낮말은 새가 듣고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172959" y="2398841"/>
            <a:ext cx="2441072" cy="434714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142752" y="2335192"/>
            <a:ext cx="246175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밤말은 강아지가 듣는다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019073" y="2762223"/>
            <a:ext cx="4210050" cy="1229677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115712" y="2651948"/>
            <a:ext cx="4002745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흐앙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 오답이야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!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유유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 자 앞에 있는 </a:t>
            </a:r>
            <a:r>
              <a:rPr lang="ko-KR" altLang="en-US" sz="1800" kern="0" spc="0" dirty="0">
                <a:solidFill>
                  <a:srgbClr val="FF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소주 한잔 </a:t>
            </a:r>
            <a:r>
              <a:rPr lang="ko-KR" altLang="en-US" sz="1800" kern="0" spc="0" dirty="0" err="1">
                <a:solidFill>
                  <a:srgbClr val="FF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원샷</a:t>
            </a: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~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배달의민족 주아" panose="020B0600000101010101" charset="-127"/>
                <a:ea typeface="배달의민족 주아" panose="020B0600000101010101" charset="-127"/>
              </a:rPr>
              <a:t>자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다음 문제가 궁금하면 다음 속담이라고 말해줘 </a:t>
            </a:r>
            <a:endParaRPr kumimoji="1"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DAB89E9-8D0B-40C9-82F8-ACAA33DBCFF3}"/>
              </a:ext>
            </a:extLst>
          </p:cNvPr>
          <p:cNvCxnSpPr>
            <a:cxnSpLocks/>
            <a:stCxn id="66" idx="1"/>
            <a:endCxn id="71" idx="3"/>
          </p:cNvCxnSpPr>
          <p:nvPr/>
        </p:nvCxnSpPr>
        <p:spPr>
          <a:xfrm flipH="1">
            <a:off x="6229123" y="2616198"/>
            <a:ext cx="943836" cy="76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138A9D-BC39-459F-ABE2-1A24A3CAC8DA}"/>
              </a:ext>
            </a:extLst>
          </p:cNvPr>
          <p:cNvSpPr/>
          <p:nvPr/>
        </p:nvSpPr>
        <p:spPr>
          <a:xfrm>
            <a:off x="7447050" y="3539654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93B0D8-23E3-419B-9D4E-C313AD7B5E83}"/>
              </a:ext>
            </a:extLst>
          </p:cNvPr>
          <p:cNvSpPr txBox="1"/>
          <p:nvPr/>
        </p:nvSpPr>
        <p:spPr>
          <a:xfrm>
            <a:off x="7890100" y="3485662"/>
            <a:ext cx="75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B7DD7-04E9-4BC3-BF60-E738F090FDBB}"/>
              </a:ext>
            </a:extLst>
          </p:cNvPr>
          <p:cNvCxnSpPr>
            <a:cxnSpLocks/>
            <a:stCxn id="48" idx="1"/>
            <a:endCxn id="71" idx="3"/>
          </p:cNvCxnSpPr>
          <p:nvPr/>
        </p:nvCxnSpPr>
        <p:spPr>
          <a:xfrm flipH="1" flipV="1">
            <a:off x="6229123" y="3377062"/>
            <a:ext cx="1217927" cy="368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F0DE64D-476E-4309-AC2F-0E7BC96DFA39}"/>
              </a:ext>
            </a:extLst>
          </p:cNvPr>
          <p:cNvSpPr/>
          <p:nvPr/>
        </p:nvSpPr>
        <p:spPr>
          <a:xfrm>
            <a:off x="3534455" y="4267950"/>
            <a:ext cx="1461052" cy="412668"/>
          </a:xfrm>
          <a:prstGeom prst="rect">
            <a:avLst/>
          </a:prstGeom>
          <a:noFill/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AEE6B5-A67F-4398-BD98-1858DD6FDE71}"/>
              </a:ext>
            </a:extLst>
          </p:cNvPr>
          <p:cNvSpPr txBox="1"/>
          <p:nvPr/>
        </p:nvSpPr>
        <p:spPr>
          <a:xfrm>
            <a:off x="3520305" y="4208669"/>
            <a:ext cx="1957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계속 </a:t>
            </a:r>
            <a:r>
              <a:rPr kumimoji="1" lang="ko-KR" altLang="en-US" sz="16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이어감</a:t>
            </a:r>
            <a:endParaRPr kumimoji="1" lang="ko-KR" altLang="en-US" sz="16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E8EB688-BCE7-4063-B00B-DA213CFF6D93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5085456" y="3745988"/>
            <a:ext cx="2361594" cy="66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1721132" y="2503990"/>
            <a:ext cx="4878333" cy="237966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4339" y="5219027"/>
            <a:ext cx="2854521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벌칙</a:t>
            </a:r>
            <a:r>
              <a:rPr kumimoji="1" lang="en-US" altLang="ko-KR" sz="3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1" lang="ko-KR" altLang="en-US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인디언밥</a:t>
            </a:r>
            <a:r>
              <a:rPr kumimoji="1"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엉덩이로 댄스댄스</a:t>
            </a:r>
            <a:r>
              <a:rPr kumimoji="1"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!)</a:t>
            </a:r>
            <a:endParaRPr kumimoji="1"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아래쪽 화살표 20"/>
          <p:cNvSpPr/>
          <p:nvPr/>
        </p:nvSpPr>
        <p:spPr>
          <a:xfrm rot="10800000">
            <a:off x="4103418" y="5029394"/>
            <a:ext cx="395454" cy="413542"/>
          </a:xfrm>
          <a:prstGeom prst="downArrow">
            <a:avLst>
              <a:gd name="adj1" fmla="val 34776"/>
              <a:gd name="adj2" fmla="val 4085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2342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11211" y="130626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33593" y="103188"/>
            <a:ext cx="33897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78524" y="869053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5507" r="36"/>
          <a:stretch/>
        </p:blipFill>
        <p:spPr>
          <a:xfrm>
            <a:off x="2112316" y="1560443"/>
            <a:ext cx="8095171" cy="4292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1445" y="900388"/>
            <a:ext cx="32799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속담성어</a:t>
            </a: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서비스 </a:t>
            </a:r>
            <a:r>
              <a:rPr kumimoji="1"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전</a:t>
            </a:r>
          </a:p>
        </p:txBody>
      </p:sp>
    </p:spTree>
    <p:extLst>
      <p:ext uri="{BB962C8B-B14F-4D97-AF65-F5344CB8AC3E}">
        <p14:creationId xmlns:p14="http://schemas.microsoft.com/office/powerpoint/2010/main" val="501580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21148" y="130626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33593" y="103188"/>
            <a:ext cx="33897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77" y="1654759"/>
            <a:ext cx="8098050" cy="42590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35617" y="4413441"/>
            <a:ext cx="442291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 are one!</a:t>
            </a:r>
            <a:endParaRPr kumimoji="1" lang="ko-KR" altLang="en-US" sz="6000" dirty="0" err="1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11445" y="924264"/>
            <a:ext cx="3279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속담성어</a:t>
            </a: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서비스 </a:t>
            </a:r>
            <a:r>
              <a:rPr kumimoji="1" lang="ko-KR" altLang="en-US" sz="2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후</a:t>
            </a:r>
          </a:p>
        </p:txBody>
      </p:sp>
    </p:spTree>
    <p:extLst>
      <p:ext uri="{BB962C8B-B14F-4D97-AF65-F5344CB8AC3E}">
        <p14:creationId xmlns:p14="http://schemas.microsoft.com/office/powerpoint/2010/main" val="150314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AF2215-62F6-2246-B9C9-2ECA2CCD06D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95FC75-6234-B04D-94E8-6339BDF156FB}"/>
              </a:ext>
            </a:extLst>
          </p:cNvPr>
          <p:cNvSpPr/>
          <p:nvPr/>
        </p:nvSpPr>
        <p:spPr>
          <a:xfrm>
            <a:off x="1105987" y="115601"/>
            <a:ext cx="9980023" cy="66267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36835E6-E3EC-964C-B192-5D25EF2D1910}"/>
              </a:ext>
            </a:extLst>
          </p:cNvPr>
          <p:cNvSpPr/>
          <p:nvPr/>
        </p:nvSpPr>
        <p:spPr>
          <a:xfrm>
            <a:off x="4992188" y="235878"/>
            <a:ext cx="2137954" cy="696686"/>
          </a:xfrm>
          <a:prstGeom prst="roundRect">
            <a:avLst>
              <a:gd name="adj" fmla="val 50000"/>
            </a:avLst>
          </a:prstGeom>
          <a:solidFill>
            <a:srgbClr val="00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7419CE8-2F0F-7545-A886-1E7A73E0FC2F}"/>
              </a:ext>
            </a:extLst>
          </p:cNvPr>
          <p:cNvSpPr/>
          <p:nvPr/>
        </p:nvSpPr>
        <p:spPr>
          <a:xfrm>
            <a:off x="2852056" y="1098245"/>
            <a:ext cx="6248399" cy="613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kumimoji="1" lang="ko-KR" altLang="en-US" sz="24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 개요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AA30112-05EE-3644-BABD-1495B52265AE}"/>
              </a:ext>
            </a:extLst>
          </p:cNvPr>
          <p:cNvSpPr/>
          <p:nvPr/>
        </p:nvSpPr>
        <p:spPr>
          <a:xfrm>
            <a:off x="2852056" y="2315268"/>
            <a:ext cx="6248399" cy="613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kumimoji="1" lang="ko-KR" altLang="en-US" sz="24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타겟 분석 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0E867AE-3FDA-5D47-9AC0-9EC6D52F1E44}"/>
              </a:ext>
            </a:extLst>
          </p:cNvPr>
          <p:cNvSpPr/>
          <p:nvPr/>
        </p:nvSpPr>
        <p:spPr>
          <a:xfrm>
            <a:off x="2852056" y="3593895"/>
            <a:ext cx="6248399" cy="613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kumimoji="1" lang="ko-KR" altLang="en-US" sz="24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예상 발화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B233154-390B-AA4F-8C9E-70DB0C4A3FFF}"/>
              </a:ext>
            </a:extLst>
          </p:cNvPr>
          <p:cNvSpPr/>
          <p:nvPr/>
        </p:nvSpPr>
        <p:spPr>
          <a:xfrm>
            <a:off x="2871934" y="4783071"/>
            <a:ext cx="6248399" cy="613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</a:t>
            </a:r>
            <a:r>
              <a:rPr kumimoji="1" lang="ko-KR" altLang="en-US" sz="24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기대효과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47DB45-1D0F-4847-AF48-36DABE70575A}"/>
              </a:ext>
            </a:extLst>
          </p:cNvPr>
          <p:cNvSpPr txBox="1"/>
          <p:nvPr/>
        </p:nvSpPr>
        <p:spPr>
          <a:xfrm>
            <a:off x="3320144" y="1756650"/>
            <a:ext cx="14586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009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•</a:t>
            </a:r>
            <a:r>
              <a:rPr kumimoji="1" lang="ko-KR" altLang="en-US" sz="1400" b="1" dirty="0">
                <a:solidFill>
                  <a:srgbClr val="009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 소개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FFB1B-B9C5-324D-8521-23E8337F65CE}"/>
              </a:ext>
            </a:extLst>
          </p:cNvPr>
          <p:cNvSpPr txBox="1"/>
          <p:nvPr/>
        </p:nvSpPr>
        <p:spPr>
          <a:xfrm>
            <a:off x="5168819" y="1754691"/>
            <a:ext cx="16589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009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•</a:t>
            </a:r>
            <a:r>
              <a:rPr kumimoji="1" lang="ko-KR" altLang="en-US" sz="1400" b="1" dirty="0">
                <a:solidFill>
                  <a:srgbClr val="009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 기획 배경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324A77-4F88-084E-99F1-350FBBC7BD14}"/>
              </a:ext>
            </a:extLst>
          </p:cNvPr>
          <p:cNvSpPr txBox="1"/>
          <p:nvPr/>
        </p:nvSpPr>
        <p:spPr>
          <a:xfrm>
            <a:off x="7053943" y="1758258"/>
            <a:ext cx="14586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009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•</a:t>
            </a:r>
            <a:r>
              <a:rPr kumimoji="1" lang="ko-KR" altLang="en-US" sz="1400" b="1" dirty="0">
                <a:solidFill>
                  <a:srgbClr val="009E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 특징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E29C3816-14FE-A54F-BA18-DF6E8E98C665}"/>
              </a:ext>
            </a:extLst>
          </p:cNvPr>
          <p:cNvSpPr/>
          <p:nvPr/>
        </p:nvSpPr>
        <p:spPr>
          <a:xfrm>
            <a:off x="2871934" y="5891386"/>
            <a:ext cx="6248399" cy="613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</a:t>
            </a:r>
            <a:r>
              <a:rPr kumimoji="1" lang="ko-KR" altLang="en-US" sz="24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240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kumimoji="1" lang="ko-KR" altLang="en-US" sz="2400" dirty="0"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229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21148" y="130626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33593" y="103188"/>
            <a:ext cx="33897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31" y="2233372"/>
            <a:ext cx="4677555" cy="25835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523" t="5512" r="-926" b="5674"/>
          <a:stretch/>
        </p:blipFill>
        <p:spPr>
          <a:xfrm>
            <a:off x="6527748" y="2104284"/>
            <a:ext cx="3471017" cy="27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6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11209" y="130626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33593" y="103188"/>
            <a:ext cx="33897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651778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651778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107478" y="2487821"/>
            <a:ext cx="5580038" cy="2262158"/>
            <a:chOff x="2060988" y="2080469"/>
            <a:chExt cx="5580038" cy="2262158"/>
          </a:xfrm>
        </p:grpSpPr>
        <p:sp>
          <p:nvSpPr>
            <p:cNvPr id="3" name="TextBox 2"/>
            <p:cNvSpPr txBox="1"/>
            <p:nvPr/>
          </p:nvSpPr>
          <p:spPr>
            <a:xfrm>
              <a:off x="2060988" y="2777915"/>
              <a:ext cx="15008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속담성어</a:t>
              </a:r>
              <a:endPara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547" y="2762019"/>
              <a:ext cx="735496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3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+</a:t>
              </a:r>
              <a:endParaRPr kumimoji="1" lang="ko-KR" alt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64157" y="2080469"/>
              <a:ext cx="3776869" cy="2262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ASMR</a:t>
              </a: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동물소리</a:t>
              </a:r>
              <a:endParaRPr kumimoji="1"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노래</a:t>
              </a:r>
              <a:r>
                <a:rPr kumimoji="1"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kumimoji="1"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트로트</a:t>
              </a:r>
              <a:r>
                <a:rPr kumimoji="1"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,K-pop,</a:t>
              </a:r>
              <a:r>
                <a:rPr kumimoji="1"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동요</a:t>
              </a:r>
              <a:r>
                <a:rPr kumimoji="1"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캐릭터소리</a:t>
              </a:r>
              <a:endPara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5678755" y="2388404"/>
            <a:ext cx="0" cy="24609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1415" y="3170045"/>
            <a:ext cx="918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MT</a:t>
            </a:r>
            <a:endParaRPr kumimoji="1" lang="ko-KR" altLang="en-US" sz="2800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23091" y="3156055"/>
            <a:ext cx="7354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endParaRPr kumimoji="1" lang="ko-KR" altLang="en-US" sz="3000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48950" y="2746854"/>
            <a:ext cx="3776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학기 초 학교</a:t>
            </a:r>
            <a:endParaRPr kumimoji="1"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레크레이션</a:t>
            </a:r>
            <a:endParaRPr kumimoji="1"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</a:t>
            </a:r>
            <a:r>
              <a:rPr kumimoji="1"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명절</a:t>
            </a:r>
            <a:r>
              <a:rPr kumimoji="1"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가족모임</a:t>
            </a:r>
            <a:r>
              <a:rPr kumimoji="1"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endParaRPr kumimoji="1"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93526" y="1154263"/>
            <a:ext cx="91863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8287" y="1155534"/>
            <a:ext cx="2410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확장 서비스</a:t>
            </a:r>
            <a:endParaRPr kumimoji="1"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514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23898" y="71722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75555" y="2692863"/>
            <a:ext cx="5218043" cy="115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46753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23898" y="71722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누구랑 속담성어_시연영상2">
            <a:hlinkClick r:id="" action="ppaction://media"/>
            <a:extLst>
              <a:ext uri="{FF2B5EF4-FFF2-40B4-BE49-F238E27FC236}">
                <a16:creationId xmlns:a16="http://schemas.microsoft.com/office/drawing/2014/main" id="{BBCBC8B3-EA45-4719-BC2B-82E9BFBA5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23898" y="71722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75555" y="2692863"/>
            <a:ext cx="5218043" cy="115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발표를 마치겠습니다</a:t>
            </a:r>
            <a:r>
              <a:rPr kumimoji="1" lang="en-US" altLang="ko-KR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kumimoji="1" lang="ko-KR" altLang="en-US" sz="5000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486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90723" y="130626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-135372" y="89019"/>
            <a:ext cx="33897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kumimoji="1"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2380" y="2764585"/>
            <a:ext cx="5218043" cy="115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kumimoji="1" lang="ko-KR" altLang="en-US" sz="5000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834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23898" y="71722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75555" y="2692863"/>
            <a:ext cx="5218043" cy="115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kumimoji="1" lang="en-US" altLang="ko-KR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kumimoji="1" lang="ko-KR" altLang="en-US" sz="5000" dirty="0" err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01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FFC4AE-577A-4240-984F-057A0992A78C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25381" y="130626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913386" y="88119"/>
            <a:ext cx="298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개요</a:t>
            </a:r>
            <a:r>
              <a:rPr kumimoji="1" lang="en-US" altLang="ko-KR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소개</a:t>
            </a:r>
            <a:endParaRPr kumimoji="1"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240501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0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 descr="실내이(가) 표시된 사진&#10;&#10;자동 생성된 설명">
            <a:extLst>
              <a:ext uri="{FF2B5EF4-FFF2-40B4-BE49-F238E27FC236}">
                <a16:creationId xmlns:a16="http://schemas.microsoft.com/office/drawing/2014/main" id="{A7F6A818-1BE8-2F40-8238-C1DA377A4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44" t="1478" r="34847" b="10567"/>
          <a:stretch/>
        </p:blipFill>
        <p:spPr>
          <a:xfrm>
            <a:off x="1431149" y="1103711"/>
            <a:ext cx="1432449" cy="2345681"/>
          </a:xfrm>
          <a:prstGeom prst="rect">
            <a:avLst/>
          </a:prstGeom>
        </p:spPr>
      </p:pic>
      <p:sp>
        <p:nvSpPr>
          <p:cNvPr id="21" name="모서리가 둥근 사각형 설명선[R] 20">
            <a:extLst>
              <a:ext uri="{FF2B5EF4-FFF2-40B4-BE49-F238E27FC236}">
                <a16:creationId xmlns:a16="http://schemas.microsoft.com/office/drawing/2014/main" id="{A7CE4DB6-0678-AD4A-A9B7-86F5FE528907}"/>
              </a:ext>
            </a:extLst>
          </p:cNvPr>
          <p:cNvSpPr/>
          <p:nvPr/>
        </p:nvSpPr>
        <p:spPr>
          <a:xfrm>
            <a:off x="3610700" y="1745425"/>
            <a:ext cx="6179342" cy="1155957"/>
          </a:xfrm>
          <a:prstGeom prst="wedgeRoundRectCallout">
            <a:avLst>
              <a:gd name="adj1" fmla="val -59778"/>
              <a:gd name="adj2" fmla="val 32965"/>
              <a:gd name="adj3" fmla="val 16667"/>
            </a:avLst>
          </a:prstGeom>
          <a:solidFill>
            <a:srgbClr val="00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어렵게만 느껴졌던 사자성어와 속담을 더욱 친근하고</a:t>
            </a:r>
            <a:endParaRPr kumimoji="1"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재미있게 학습할 수 있는 서비스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26874" y="4478976"/>
            <a:ext cx="170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견물생심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67232" y="4412790"/>
            <a:ext cx="17049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가담항설</a:t>
            </a:r>
            <a:endParaRPr kumimoji="1"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46666" y="4991417"/>
            <a:ext cx="20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어물전 망신은 꼴뚜기가 시킨다</a:t>
            </a:r>
            <a:endParaRPr kumimoji="1"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06120" y="4939203"/>
            <a:ext cx="2223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많은 나무에 바람 잘 날 없다</a:t>
            </a:r>
            <a:endParaRPr kumimoji="1"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35320" y="4270898"/>
            <a:ext cx="11721359" cy="0"/>
          </a:xfrm>
          <a:prstGeom prst="line">
            <a:avLst/>
          </a:prstGeom>
          <a:ln w="28575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3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35320" y="130626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746596" y="104552"/>
            <a:ext cx="298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개요</a:t>
            </a:r>
            <a:r>
              <a:rPr kumimoji="1" lang="en-US" altLang="ko-KR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kumimoji="1"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6E7456F-7E95-B04C-B7AC-914B6A205897}"/>
              </a:ext>
            </a:extLst>
          </p:cNvPr>
          <p:cNvSpPr/>
          <p:nvPr/>
        </p:nvSpPr>
        <p:spPr>
          <a:xfrm>
            <a:off x="3919652" y="963061"/>
            <a:ext cx="4352694" cy="624466"/>
          </a:xfrm>
          <a:prstGeom prst="roundRect">
            <a:avLst/>
          </a:prstGeom>
          <a:solidFill>
            <a:srgbClr val="00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1020</a:t>
            </a:r>
            <a:r>
              <a:rPr kumimoji="1"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세대의 어휘력 부족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625682" y="1835060"/>
            <a:ext cx="6759091" cy="642738"/>
            <a:chOff x="3388761" y="987837"/>
            <a:chExt cx="6759091" cy="64273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D71B084-3149-7647-8F1F-2DEFDB601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3" r="-768" b="92573"/>
            <a:stretch/>
          </p:blipFill>
          <p:spPr>
            <a:xfrm>
              <a:off x="3388761" y="987837"/>
              <a:ext cx="6759091" cy="6427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17D12AB0-4AA6-E149-A0A1-8BB54466598E}"/>
                </a:ext>
              </a:extLst>
            </p:cNvPr>
            <p:cNvSpPr/>
            <p:nvPr/>
          </p:nvSpPr>
          <p:spPr>
            <a:xfrm>
              <a:off x="6959730" y="1172836"/>
              <a:ext cx="2250369" cy="18821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823235" y="2245248"/>
            <a:ext cx="5961240" cy="2547272"/>
            <a:chOff x="5716260" y="3826770"/>
            <a:chExt cx="5961240" cy="25472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9EE55D6-380E-D741-9193-1010A264F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076" r="-642" b="8329"/>
            <a:stretch/>
          </p:blipFill>
          <p:spPr>
            <a:xfrm>
              <a:off x="5716260" y="3826770"/>
              <a:ext cx="5961240" cy="2547272"/>
            </a:xfrm>
            <a:prstGeom prst="rect">
              <a:avLst/>
            </a:prstGeom>
          </p:spPr>
        </p:pic>
        <p:grpSp>
          <p:nvGrpSpPr>
            <p:cNvPr id="31" name="그룹 30"/>
            <p:cNvGrpSpPr/>
            <p:nvPr/>
          </p:nvGrpSpPr>
          <p:grpSpPr>
            <a:xfrm>
              <a:off x="6072809" y="4208955"/>
              <a:ext cx="4947531" cy="640960"/>
              <a:chOff x="6072809" y="4208955"/>
              <a:chExt cx="4947531" cy="640960"/>
            </a:xfrm>
          </p:grpSpPr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C909D3C-F248-2048-9D19-2ADC2B89B37E}"/>
                  </a:ext>
                </a:extLst>
              </p:cNvPr>
              <p:cNvSpPr/>
              <p:nvPr/>
            </p:nvSpPr>
            <p:spPr>
              <a:xfrm>
                <a:off x="8645501" y="4208955"/>
                <a:ext cx="2374839" cy="16642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3378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FC909D3C-F248-2048-9D19-2ADC2B89B37E}"/>
                  </a:ext>
                </a:extLst>
              </p:cNvPr>
              <p:cNvSpPr/>
              <p:nvPr/>
            </p:nvSpPr>
            <p:spPr>
              <a:xfrm>
                <a:off x="6072809" y="4660760"/>
                <a:ext cx="3737113" cy="18915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3378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6C1B411-8F20-974E-87DF-86977DAA0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57" b="62174"/>
            <a:stretch/>
          </p:blipFill>
          <p:spPr>
            <a:xfrm>
              <a:off x="5990621" y="5171553"/>
              <a:ext cx="5525710" cy="1172147"/>
            </a:xfrm>
            <a:prstGeom prst="rect">
              <a:avLst/>
            </a:prstGeom>
          </p:spPr>
        </p:pic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FC909D3C-F248-2048-9D19-2ADC2B89B37E}"/>
                </a:ext>
              </a:extLst>
            </p:cNvPr>
            <p:cNvSpPr/>
            <p:nvPr/>
          </p:nvSpPr>
          <p:spPr>
            <a:xfrm>
              <a:off x="7384773" y="5427647"/>
              <a:ext cx="3737113" cy="18915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FC909D3C-F248-2048-9D19-2ADC2B89B37E}"/>
                </a:ext>
              </a:extLst>
            </p:cNvPr>
            <p:cNvSpPr/>
            <p:nvPr/>
          </p:nvSpPr>
          <p:spPr>
            <a:xfrm>
              <a:off x="7016729" y="5984077"/>
              <a:ext cx="3737113" cy="18915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02758" y="3353846"/>
            <a:ext cx="6182139" cy="1674863"/>
            <a:chOff x="3919652" y="3013801"/>
            <a:chExt cx="7898116" cy="85000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5B8C64A-AE26-5E44-87FC-FDE166F85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863" r="343" b="62623"/>
            <a:stretch/>
          </p:blipFill>
          <p:spPr>
            <a:xfrm>
              <a:off x="3919652" y="3013801"/>
              <a:ext cx="7898116" cy="8500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557664AF-4C91-6448-A7FC-B4C7D1972153}"/>
                </a:ext>
              </a:extLst>
            </p:cNvPr>
            <p:cNvSpPr/>
            <p:nvPr/>
          </p:nvSpPr>
          <p:spPr>
            <a:xfrm>
              <a:off x="8087183" y="3236440"/>
              <a:ext cx="2409809" cy="18730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CFB6CC05-B2DB-F345-BDE6-767E3E9F243B}"/>
                </a:ext>
              </a:extLst>
            </p:cNvPr>
            <p:cNvSpPr/>
            <p:nvPr/>
          </p:nvSpPr>
          <p:spPr>
            <a:xfrm>
              <a:off x="11095260" y="3224315"/>
              <a:ext cx="617941" cy="18730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874312" y="4929266"/>
            <a:ext cx="7336221" cy="1121018"/>
            <a:chOff x="608661" y="4357149"/>
            <a:chExt cx="6712708" cy="8067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D71B084-3149-7647-8F1F-2DEFDB601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4" t="33533" r="-87" b="55925"/>
            <a:stretch/>
          </p:blipFill>
          <p:spPr>
            <a:xfrm>
              <a:off x="608661" y="4357149"/>
              <a:ext cx="6712708" cy="8067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195354A-B533-DE49-AC10-737F189DC2EC}"/>
                </a:ext>
              </a:extLst>
            </p:cNvPr>
            <p:cNvSpPr/>
            <p:nvPr/>
          </p:nvSpPr>
          <p:spPr>
            <a:xfrm>
              <a:off x="1830286" y="4504166"/>
              <a:ext cx="2292145" cy="15227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4301772" y="1939550"/>
            <a:ext cx="2199022" cy="305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97597" y="2633635"/>
            <a:ext cx="5525710" cy="643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30696" y="3768399"/>
            <a:ext cx="3154201" cy="463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96592" y="4250038"/>
            <a:ext cx="3523746" cy="40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24739" y="5071602"/>
            <a:ext cx="2760158" cy="354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389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25381" y="130626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979182" y="104696"/>
            <a:ext cx="2984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개요</a:t>
            </a:r>
            <a:r>
              <a:rPr kumimoji="1" lang="en-US" altLang="ko-KR" sz="16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16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kumimoji="1"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 </a:t>
            </a:r>
            <a:r>
              <a:rPr kumimoji="1"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kumimoji="1"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</a:t>
            </a:r>
            <a:endParaRPr kumimoji="1"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신서유기 영상">
            <a:hlinkClick r:id="" action="ppaction://media"/>
            <a:extLst>
              <a:ext uri="{FF2B5EF4-FFF2-40B4-BE49-F238E27FC236}">
                <a16:creationId xmlns:a16="http://schemas.microsoft.com/office/drawing/2014/main" id="{146EDDCD-5272-4E66-9354-A02C7810B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399" y="1054046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35320" y="130626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746596" y="104552"/>
            <a:ext cx="298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개요</a:t>
            </a:r>
            <a:r>
              <a:rPr kumimoji="1" lang="en-US" altLang="ko-KR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kumimoji="1"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6E7456F-7E95-B04C-B7AC-914B6A205897}"/>
              </a:ext>
            </a:extLst>
          </p:cNvPr>
          <p:cNvSpPr/>
          <p:nvPr/>
        </p:nvSpPr>
        <p:spPr>
          <a:xfrm>
            <a:off x="3919652" y="963061"/>
            <a:ext cx="4352694" cy="624466"/>
          </a:xfrm>
          <a:prstGeom prst="roundRect">
            <a:avLst/>
          </a:prstGeom>
          <a:solidFill>
            <a:srgbClr val="00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1020</a:t>
            </a:r>
            <a:r>
              <a:rPr kumimoji="1"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세대의 어휘력 부족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625682" y="1835060"/>
            <a:ext cx="6759091" cy="642738"/>
            <a:chOff x="3388761" y="987837"/>
            <a:chExt cx="6759091" cy="64273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D71B084-3149-7647-8F1F-2DEFDB601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3" r="-768" b="92573"/>
            <a:stretch/>
          </p:blipFill>
          <p:spPr>
            <a:xfrm>
              <a:off x="3388761" y="987837"/>
              <a:ext cx="6759091" cy="6427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17D12AB0-4AA6-E149-A0A1-8BB54466598E}"/>
                </a:ext>
              </a:extLst>
            </p:cNvPr>
            <p:cNvSpPr/>
            <p:nvPr/>
          </p:nvSpPr>
          <p:spPr>
            <a:xfrm>
              <a:off x="6959730" y="1172836"/>
              <a:ext cx="2250369" cy="18821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823235" y="2245248"/>
            <a:ext cx="5961240" cy="2547272"/>
            <a:chOff x="5716260" y="3826770"/>
            <a:chExt cx="5961240" cy="25472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9EE55D6-380E-D741-9193-1010A264F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076" r="-642" b="8329"/>
            <a:stretch/>
          </p:blipFill>
          <p:spPr>
            <a:xfrm>
              <a:off x="5716260" y="3826770"/>
              <a:ext cx="5961240" cy="2547272"/>
            </a:xfrm>
            <a:prstGeom prst="rect">
              <a:avLst/>
            </a:prstGeom>
          </p:spPr>
        </p:pic>
        <p:grpSp>
          <p:nvGrpSpPr>
            <p:cNvPr id="31" name="그룹 30"/>
            <p:cNvGrpSpPr/>
            <p:nvPr/>
          </p:nvGrpSpPr>
          <p:grpSpPr>
            <a:xfrm>
              <a:off x="6072809" y="4208955"/>
              <a:ext cx="4947531" cy="640960"/>
              <a:chOff x="6072809" y="4208955"/>
              <a:chExt cx="4947531" cy="640960"/>
            </a:xfrm>
          </p:grpSpPr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FC909D3C-F248-2048-9D19-2ADC2B89B37E}"/>
                  </a:ext>
                </a:extLst>
              </p:cNvPr>
              <p:cNvSpPr/>
              <p:nvPr/>
            </p:nvSpPr>
            <p:spPr>
              <a:xfrm>
                <a:off x="8645501" y="4208955"/>
                <a:ext cx="2374839" cy="16642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3378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FC909D3C-F248-2048-9D19-2ADC2B89B37E}"/>
                  </a:ext>
                </a:extLst>
              </p:cNvPr>
              <p:cNvSpPr/>
              <p:nvPr/>
            </p:nvSpPr>
            <p:spPr>
              <a:xfrm>
                <a:off x="6072809" y="4660760"/>
                <a:ext cx="3737113" cy="18915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3378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6C1B411-8F20-974E-87DF-86977DAA0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57" b="62174"/>
            <a:stretch/>
          </p:blipFill>
          <p:spPr>
            <a:xfrm>
              <a:off x="5990621" y="5171553"/>
              <a:ext cx="5525710" cy="1172147"/>
            </a:xfrm>
            <a:prstGeom prst="rect">
              <a:avLst/>
            </a:prstGeom>
          </p:spPr>
        </p:pic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FC909D3C-F248-2048-9D19-2ADC2B89B37E}"/>
                </a:ext>
              </a:extLst>
            </p:cNvPr>
            <p:cNvSpPr/>
            <p:nvPr/>
          </p:nvSpPr>
          <p:spPr>
            <a:xfrm>
              <a:off x="7384773" y="5427647"/>
              <a:ext cx="3737113" cy="18915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FC909D3C-F248-2048-9D19-2ADC2B89B37E}"/>
                </a:ext>
              </a:extLst>
            </p:cNvPr>
            <p:cNvSpPr/>
            <p:nvPr/>
          </p:nvSpPr>
          <p:spPr>
            <a:xfrm>
              <a:off x="7016729" y="5984077"/>
              <a:ext cx="3737113" cy="18915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02758" y="3353846"/>
            <a:ext cx="6182139" cy="1674863"/>
            <a:chOff x="3919652" y="3013801"/>
            <a:chExt cx="7898116" cy="85000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5B8C64A-AE26-5E44-87FC-FDE166F85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863" r="343" b="62623"/>
            <a:stretch/>
          </p:blipFill>
          <p:spPr>
            <a:xfrm>
              <a:off x="3919652" y="3013801"/>
              <a:ext cx="7898116" cy="8500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557664AF-4C91-6448-A7FC-B4C7D1972153}"/>
                </a:ext>
              </a:extLst>
            </p:cNvPr>
            <p:cNvSpPr/>
            <p:nvPr/>
          </p:nvSpPr>
          <p:spPr>
            <a:xfrm>
              <a:off x="8087183" y="3236440"/>
              <a:ext cx="2409809" cy="18730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CFB6CC05-B2DB-F345-BDE6-767E3E9F243B}"/>
                </a:ext>
              </a:extLst>
            </p:cNvPr>
            <p:cNvSpPr/>
            <p:nvPr/>
          </p:nvSpPr>
          <p:spPr>
            <a:xfrm>
              <a:off x="11095260" y="3224315"/>
              <a:ext cx="617941" cy="18730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874312" y="4929266"/>
            <a:ext cx="7336221" cy="1121018"/>
            <a:chOff x="608661" y="4357149"/>
            <a:chExt cx="6712708" cy="8067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D71B084-3149-7647-8F1F-2DEFDB601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4" t="33533" r="-87" b="55925"/>
            <a:stretch/>
          </p:blipFill>
          <p:spPr>
            <a:xfrm>
              <a:off x="608661" y="4357149"/>
              <a:ext cx="6712708" cy="8067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195354A-B533-DE49-AC10-737F189DC2EC}"/>
                </a:ext>
              </a:extLst>
            </p:cNvPr>
            <p:cNvSpPr/>
            <p:nvPr/>
          </p:nvSpPr>
          <p:spPr>
            <a:xfrm>
              <a:off x="1830286" y="4504166"/>
              <a:ext cx="2292145" cy="15227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4301772" y="1939550"/>
            <a:ext cx="2199022" cy="305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97597" y="2633635"/>
            <a:ext cx="5525710" cy="643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30696" y="3768399"/>
            <a:ext cx="3154201" cy="463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96592" y="4250038"/>
            <a:ext cx="3523746" cy="40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24739" y="5071602"/>
            <a:ext cx="2760158" cy="354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-972964" y="-263998"/>
            <a:ext cx="13648084" cy="7539441"/>
          </a:xfrm>
          <a:prstGeom prst="roundRect">
            <a:avLst/>
          </a:prstGeom>
          <a:solidFill>
            <a:schemeClr val="bg1">
              <a:alpha val="82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5807" y="2229681"/>
            <a:ext cx="94357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1020</a:t>
            </a:r>
            <a:r>
              <a:rPr kumimoji="1"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세대 </a:t>
            </a:r>
            <a:r>
              <a:rPr kumimoji="1"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</a:t>
            </a:r>
            <a:r>
              <a:rPr kumimoji="1"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미래의 희망 </a:t>
            </a:r>
            <a:endParaRPr kumimoji="1" lang="en-US" altLang="ko-KR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800" b="1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BUT! </a:t>
            </a:r>
            <a:r>
              <a:rPr kumimoji="1"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우리말을 잃어가고 있다</a:t>
            </a:r>
            <a:r>
              <a:rPr kumimoji="1"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속담</a:t>
            </a:r>
            <a:r>
              <a:rPr kumimoji="1" lang="en-US" altLang="ko-KR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사자성어 </a:t>
            </a:r>
            <a:r>
              <a:rPr kumimoji="1" lang="en-US" altLang="ko-KR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</a:t>
            </a:r>
            <a:r>
              <a:rPr kumimoji="1" lang="ko-KR" altLang="en-US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국어 능력 </a:t>
            </a:r>
            <a:r>
              <a:rPr kumimoji="1" lang="en-US" altLang="ko-KR" sz="28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ko-KR" altLang="en-US" sz="2800" b="1" dirty="0" err="1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452550336" descr="DRW000059a45b7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4" y="3709020"/>
            <a:ext cx="412674" cy="3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56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085602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35321" y="117291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864829" y="100377"/>
            <a:ext cx="298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개요</a:t>
            </a:r>
            <a:r>
              <a:rPr kumimoji="1" lang="en-US" altLang="ko-KR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kumimoji="1"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0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C13A66B-C352-8740-BAEB-1366AB292719}"/>
              </a:ext>
            </a:extLst>
          </p:cNvPr>
          <p:cNvSpPr/>
          <p:nvPr/>
        </p:nvSpPr>
        <p:spPr>
          <a:xfrm>
            <a:off x="3651295" y="824684"/>
            <a:ext cx="5274045" cy="615571"/>
          </a:xfrm>
          <a:prstGeom prst="roundRect">
            <a:avLst/>
          </a:prstGeom>
          <a:solidFill>
            <a:srgbClr val="00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교육에 활용할 시 기억력과 </a:t>
            </a:r>
            <a:r>
              <a:rPr kumimoji="1" lang="ko-KR" altLang="en-US" sz="2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학습력</a:t>
            </a:r>
            <a:r>
              <a:rPr kumimoji="1"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효율 증대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92B0AB-3459-C64C-A45A-F7EC8A48FCF4}"/>
              </a:ext>
            </a:extLst>
          </p:cNvPr>
          <p:cNvSpPr txBox="1"/>
          <p:nvPr/>
        </p:nvSpPr>
        <p:spPr>
          <a:xfrm>
            <a:off x="9939131" y="6164814"/>
            <a:ext cx="211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r>
              <a:rPr kumimoji="1"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kumimoji="1"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The science times </a:t>
            </a:r>
          </a:p>
          <a:p>
            <a:r>
              <a:rPr kumimoji="1"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https://www.sciencetimes.co.kr/news</a:t>
            </a:r>
            <a:endParaRPr kumimoji="1"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742" y="1576890"/>
            <a:ext cx="7278524" cy="1826640"/>
            <a:chOff x="824753" y="1856306"/>
            <a:chExt cx="6540159" cy="89444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5D0D0C-1D3D-ED4A-B7F0-FF3FBBB04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8931"/>
            <a:stretch/>
          </p:blipFill>
          <p:spPr>
            <a:xfrm>
              <a:off x="824753" y="1856306"/>
              <a:ext cx="6540158" cy="89444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DCEE491F-A169-4641-97FC-EAD6377C1FA9}"/>
                </a:ext>
              </a:extLst>
            </p:cNvPr>
            <p:cNvSpPr/>
            <p:nvPr/>
          </p:nvSpPr>
          <p:spPr>
            <a:xfrm>
              <a:off x="5775020" y="1950193"/>
              <a:ext cx="1589892" cy="26014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CD52F289-68C1-0948-BA02-9F7C152CDD44}"/>
                </a:ext>
              </a:extLst>
            </p:cNvPr>
            <p:cNvSpPr/>
            <p:nvPr/>
          </p:nvSpPr>
          <p:spPr>
            <a:xfrm>
              <a:off x="874768" y="2177598"/>
              <a:ext cx="1215290" cy="26014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29FADABC-35B5-CB4A-AD3A-6138C382745E}"/>
                </a:ext>
              </a:extLst>
            </p:cNvPr>
            <p:cNvSpPr/>
            <p:nvPr/>
          </p:nvSpPr>
          <p:spPr>
            <a:xfrm>
              <a:off x="2534074" y="2198789"/>
              <a:ext cx="3561926" cy="26014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519668" y="2692600"/>
            <a:ext cx="6331226" cy="2423582"/>
            <a:chOff x="837901" y="2770227"/>
            <a:chExt cx="6055083" cy="116298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2A762CD-01F4-A849-885E-F82422C95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766" r="-6523" b="35674"/>
            <a:stretch/>
          </p:blipFill>
          <p:spPr>
            <a:xfrm>
              <a:off x="837901" y="2770227"/>
              <a:ext cx="6055083" cy="116298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ECDEE5DE-D191-0E40-BD9F-A509F99024D6}"/>
                </a:ext>
              </a:extLst>
            </p:cNvPr>
            <p:cNvSpPr/>
            <p:nvPr/>
          </p:nvSpPr>
          <p:spPr>
            <a:xfrm>
              <a:off x="874768" y="2893414"/>
              <a:ext cx="5068832" cy="21185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68463" y="4445993"/>
            <a:ext cx="6540054" cy="1403673"/>
            <a:chOff x="1302927" y="3761355"/>
            <a:chExt cx="4844061" cy="83407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2A762CD-01F4-A849-885E-F82422C95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541" r="-210" b="15975"/>
            <a:stretch/>
          </p:blipFill>
          <p:spPr>
            <a:xfrm>
              <a:off x="1302927" y="3761355"/>
              <a:ext cx="4844061" cy="83407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B481B76-97D7-314D-B2E0-F7B169F9453C}"/>
                </a:ext>
              </a:extLst>
            </p:cNvPr>
            <p:cNvSpPr/>
            <p:nvPr/>
          </p:nvSpPr>
          <p:spPr>
            <a:xfrm>
              <a:off x="2238646" y="4234087"/>
              <a:ext cx="1417958" cy="29656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488643" y="2984540"/>
            <a:ext cx="5513975" cy="380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18861" y="5268205"/>
            <a:ext cx="2345635" cy="337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9074" y="1825788"/>
            <a:ext cx="1888851" cy="378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14613" y="2313961"/>
            <a:ext cx="1492483" cy="378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681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085602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35321" y="117291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864829" y="100377"/>
            <a:ext cx="298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개요</a:t>
            </a:r>
            <a:r>
              <a:rPr kumimoji="1" lang="en-US" altLang="ko-KR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kumimoji="1"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kumimoji="1"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0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C13A66B-C352-8740-BAEB-1366AB292719}"/>
              </a:ext>
            </a:extLst>
          </p:cNvPr>
          <p:cNvSpPr/>
          <p:nvPr/>
        </p:nvSpPr>
        <p:spPr>
          <a:xfrm>
            <a:off x="3651295" y="824684"/>
            <a:ext cx="5274045" cy="615571"/>
          </a:xfrm>
          <a:prstGeom prst="roundRect">
            <a:avLst/>
          </a:prstGeom>
          <a:solidFill>
            <a:srgbClr val="00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교육에 활용할 시 기억력과 </a:t>
            </a:r>
            <a:r>
              <a:rPr kumimoji="1" lang="ko-KR" altLang="en-US" sz="20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학습력</a:t>
            </a:r>
            <a:r>
              <a:rPr kumimoji="1"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효율 증대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92B0AB-3459-C64C-A45A-F7EC8A48FCF4}"/>
              </a:ext>
            </a:extLst>
          </p:cNvPr>
          <p:cNvSpPr txBox="1"/>
          <p:nvPr/>
        </p:nvSpPr>
        <p:spPr>
          <a:xfrm>
            <a:off x="9939131" y="6164814"/>
            <a:ext cx="211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r>
              <a:rPr kumimoji="1"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kumimoji="1"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The science times </a:t>
            </a:r>
          </a:p>
          <a:p>
            <a:r>
              <a:rPr kumimoji="1"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https://www.sciencetimes.co.kr/news</a:t>
            </a:r>
            <a:endParaRPr kumimoji="1"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742" y="1576890"/>
            <a:ext cx="7278524" cy="1826640"/>
            <a:chOff x="824753" y="1856306"/>
            <a:chExt cx="6540159" cy="89444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5D0D0C-1D3D-ED4A-B7F0-FF3FBBB04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8931"/>
            <a:stretch/>
          </p:blipFill>
          <p:spPr>
            <a:xfrm>
              <a:off x="824753" y="1856306"/>
              <a:ext cx="6540158" cy="89444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DCEE491F-A169-4641-97FC-EAD6377C1FA9}"/>
                </a:ext>
              </a:extLst>
            </p:cNvPr>
            <p:cNvSpPr/>
            <p:nvPr/>
          </p:nvSpPr>
          <p:spPr>
            <a:xfrm>
              <a:off x="5775020" y="1950193"/>
              <a:ext cx="1589892" cy="26014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CD52F289-68C1-0948-BA02-9F7C152CDD44}"/>
                </a:ext>
              </a:extLst>
            </p:cNvPr>
            <p:cNvSpPr/>
            <p:nvPr/>
          </p:nvSpPr>
          <p:spPr>
            <a:xfrm>
              <a:off x="874768" y="2177598"/>
              <a:ext cx="1215290" cy="26014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29FADABC-35B5-CB4A-AD3A-6138C382745E}"/>
                </a:ext>
              </a:extLst>
            </p:cNvPr>
            <p:cNvSpPr/>
            <p:nvPr/>
          </p:nvSpPr>
          <p:spPr>
            <a:xfrm>
              <a:off x="2534074" y="2198789"/>
              <a:ext cx="3561926" cy="26014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519668" y="2692600"/>
            <a:ext cx="6331226" cy="2423582"/>
            <a:chOff x="837901" y="2770227"/>
            <a:chExt cx="6055083" cy="116298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2A762CD-01F4-A849-885E-F82422C95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766" r="-6523" b="35674"/>
            <a:stretch/>
          </p:blipFill>
          <p:spPr>
            <a:xfrm>
              <a:off x="837901" y="2770227"/>
              <a:ext cx="6055083" cy="116298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ECDEE5DE-D191-0E40-BD9F-A509F99024D6}"/>
                </a:ext>
              </a:extLst>
            </p:cNvPr>
            <p:cNvSpPr/>
            <p:nvPr/>
          </p:nvSpPr>
          <p:spPr>
            <a:xfrm>
              <a:off x="874768" y="2893414"/>
              <a:ext cx="5068832" cy="21185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68463" y="4445993"/>
            <a:ext cx="6540054" cy="1403673"/>
            <a:chOff x="1302927" y="3761355"/>
            <a:chExt cx="4844061" cy="83407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2A762CD-01F4-A849-885E-F82422C95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541" r="-210" b="15975"/>
            <a:stretch/>
          </p:blipFill>
          <p:spPr>
            <a:xfrm>
              <a:off x="1302927" y="3761355"/>
              <a:ext cx="4844061" cy="83407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B481B76-97D7-314D-B2E0-F7B169F9453C}"/>
                </a:ext>
              </a:extLst>
            </p:cNvPr>
            <p:cNvSpPr/>
            <p:nvPr/>
          </p:nvSpPr>
          <p:spPr>
            <a:xfrm>
              <a:off x="2238646" y="4234087"/>
              <a:ext cx="1417958" cy="29656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3378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488643" y="2984540"/>
            <a:ext cx="5513975" cy="380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18861" y="5268205"/>
            <a:ext cx="2345635" cy="337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9074" y="1825788"/>
            <a:ext cx="1888851" cy="378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14613" y="2313961"/>
            <a:ext cx="1492483" cy="378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-1093124" y="-372693"/>
            <a:ext cx="13663449" cy="7527005"/>
          </a:xfrm>
          <a:prstGeom prst="roundRect">
            <a:avLst/>
          </a:prstGeom>
          <a:solidFill>
            <a:schemeClr val="bg1">
              <a:alpha val="7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8623" r="2342"/>
          <a:stretch/>
        </p:blipFill>
        <p:spPr>
          <a:xfrm>
            <a:off x="4788005" y="2436267"/>
            <a:ext cx="2356756" cy="21313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" y="2431280"/>
            <a:ext cx="3237310" cy="21363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22623" y="3063043"/>
            <a:ext cx="1237640" cy="81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3500" b="1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+</a:t>
            </a:r>
            <a:endParaRPr kumimoji="1" lang="ko-KR" altLang="en-US" sz="3500" b="1" dirty="0" err="1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88566" y="3040553"/>
            <a:ext cx="1237640" cy="81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3500" b="1" dirty="0">
                <a:latin typeface="Spoqa Han Sans Neo" panose="020B0500000000000000" pitchFamily="34" charset="-128"/>
                <a:ea typeface="Spoqa Han Sans Neo" panose="020B0500000000000000" pitchFamily="34" charset="-128"/>
              </a:rPr>
              <a:t>=</a:t>
            </a:r>
            <a:endParaRPr kumimoji="1" lang="ko-KR" altLang="en-US" sz="3500" b="1" dirty="0" err="1"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985" y="2316952"/>
            <a:ext cx="3094291" cy="23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9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3CF81-E28B-624A-A218-3F268E77A961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739D4-760E-DD47-A383-BD9D78EA39B7}"/>
              </a:ext>
            </a:extLst>
          </p:cNvPr>
          <p:cNvSpPr/>
          <p:nvPr/>
        </p:nvSpPr>
        <p:spPr>
          <a:xfrm>
            <a:off x="0" y="3175053"/>
            <a:ext cx="12192000" cy="3682946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A86F3-7430-AF43-B8C7-8426D496FC42}"/>
              </a:ext>
            </a:extLst>
          </p:cNvPr>
          <p:cNvSpPr/>
          <p:nvPr/>
        </p:nvSpPr>
        <p:spPr>
          <a:xfrm>
            <a:off x="0" y="0"/>
            <a:ext cx="12192000" cy="3682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509374-DC2E-5D4F-AFAD-B3F779BFFA3E}"/>
              </a:ext>
            </a:extLst>
          </p:cNvPr>
          <p:cNvSpPr/>
          <p:nvPr/>
        </p:nvSpPr>
        <p:spPr>
          <a:xfrm>
            <a:off x="201270" y="130626"/>
            <a:ext cx="11721359" cy="6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51775" dir="2700000" sx="100452" sy="10045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7006-3412-9A42-9857-EE98454B9781}"/>
              </a:ext>
            </a:extLst>
          </p:cNvPr>
          <p:cNvSpPr txBox="1"/>
          <p:nvPr/>
        </p:nvSpPr>
        <p:spPr>
          <a:xfrm>
            <a:off x="785234" y="101810"/>
            <a:ext cx="2984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개요</a:t>
            </a:r>
            <a:r>
              <a:rPr kumimoji="1" lang="en-US" altLang="ko-KR" sz="16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1600" b="1" dirty="0">
                <a:effectLst>
                  <a:outerShdw blurRad="50800" dist="25400" dir="60000" algn="ctr" rotWithShape="0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kumimoji="1"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특징</a:t>
            </a:r>
            <a:endParaRPr kumimoji="1"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414EE020-C70B-F34E-B5E2-B7FFF622ED54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668264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222C95D8-4F4A-D74B-B401-4D7FEDD6F3CD}"/>
              </a:ext>
            </a:extLst>
          </p:cNvPr>
          <p:cNvCxnSpPr>
            <a:cxnSpLocks/>
          </p:cNvCxnSpPr>
          <p:nvPr/>
        </p:nvCxnSpPr>
        <p:spPr>
          <a:xfrm>
            <a:off x="1158646" y="739846"/>
            <a:ext cx="1080000" cy="0"/>
          </a:xfrm>
          <a:prstGeom prst="line">
            <a:avLst/>
          </a:prstGeom>
          <a:ln w="15875" cap="rnd">
            <a:solidFill>
              <a:srgbClr val="00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2B39E-0973-8C43-BC23-9526E83EDCD5}"/>
              </a:ext>
            </a:extLst>
          </p:cNvPr>
          <p:cNvSpPr/>
          <p:nvPr/>
        </p:nvSpPr>
        <p:spPr>
          <a:xfrm>
            <a:off x="412674" y="231953"/>
            <a:ext cx="568619" cy="507893"/>
          </a:xfrm>
          <a:prstGeom prst="rect">
            <a:avLst/>
          </a:prstGeom>
          <a:solidFill>
            <a:srgbClr val="009EFF"/>
          </a:solidFill>
          <a:ln>
            <a:solidFill>
              <a:srgbClr val="009EFF"/>
            </a:solidFill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35A47D-9CF2-B649-9D78-D56F932C4E88}"/>
              </a:ext>
            </a:extLst>
          </p:cNvPr>
          <p:cNvSpPr/>
          <p:nvPr/>
        </p:nvSpPr>
        <p:spPr>
          <a:xfrm>
            <a:off x="1622900" y="1260402"/>
            <a:ext cx="9060192" cy="284765"/>
          </a:xfrm>
          <a:prstGeom prst="rect">
            <a:avLst/>
          </a:prstGeom>
          <a:solidFill>
            <a:srgbClr val="009EFF">
              <a:alpha val="3476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9A15D-CF37-D441-8138-70C1B923CEB5}"/>
              </a:ext>
            </a:extLst>
          </p:cNvPr>
          <p:cNvSpPr txBox="1"/>
          <p:nvPr/>
        </p:nvSpPr>
        <p:spPr>
          <a:xfrm>
            <a:off x="1407061" y="1086504"/>
            <a:ext cx="9491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모드와 게임 모드로 구분 가능하여 혼자서도</a:t>
            </a:r>
            <a:r>
              <a:rPr kumimoji="1"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여러명이서도 언제든지 여러 상황에서 사용 가능</a:t>
            </a: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E9A220F7-B6BE-AC40-A457-E40FB257349E}"/>
              </a:ext>
            </a:extLst>
          </p:cNvPr>
          <p:cNvSpPr/>
          <p:nvPr/>
        </p:nvSpPr>
        <p:spPr>
          <a:xfrm>
            <a:off x="1549329" y="3661853"/>
            <a:ext cx="3721467" cy="1995671"/>
          </a:xfrm>
          <a:prstGeom prst="roundRect">
            <a:avLst>
              <a:gd name="adj" fmla="val 33653"/>
            </a:avLst>
          </a:prstGeom>
          <a:solidFill>
            <a:schemeClr val="bg1"/>
          </a:solidFill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퀴즈</a:t>
            </a:r>
            <a:r>
              <a:rPr kumimoji="1" lang="ko-KR" altLang="en-US" sz="2000" b="1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문제를 맞추고 </a:t>
            </a:r>
            <a:endParaRPr kumimoji="1" lang="en-US" altLang="ko-KR" sz="2000" b="1" dirty="0"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뜻풀이</a:t>
            </a:r>
            <a:r>
              <a:rPr kumimoji="1" lang="ko-KR" altLang="en-US" sz="2000" b="1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학습하며 </a:t>
            </a:r>
            <a:endParaRPr kumimoji="1" lang="en-US" altLang="ko-KR" sz="2000" b="1" dirty="0"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친근한 방법으로 </a:t>
            </a:r>
            <a:r>
              <a:rPr kumimoji="1" lang="ko-KR" altLang="en-US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사자성어</a:t>
            </a:r>
            <a:r>
              <a:rPr kumimoji="1" lang="ko-KR" altLang="en-US" sz="2000" b="1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</a:t>
            </a:r>
            <a:endParaRPr kumimoji="1" lang="en-US" altLang="ko-KR" sz="2000" b="1" dirty="0"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속담</a:t>
            </a:r>
            <a:r>
              <a:rPr kumimoji="1" lang="ko-KR" altLang="en-US" sz="2000" b="1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익힐 수 있음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F468977-5679-E44A-B951-305577EA6539}"/>
              </a:ext>
            </a:extLst>
          </p:cNvPr>
          <p:cNvGrpSpPr/>
          <p:nvPr/>
        </p:nvGrpSpPr>
        <p:grpSpPr>
          <a:xfrm>
            <a:off x="2753951" y="2072951"/>
            <a:ext cx="1312221" cy="1470425"/>
            <a:chOff x="298264" y="2702836"/>
            <a:chExt cx="1227878" cy="1257222"/>
          </a:xfrm>
        </p:grpSpPr>
        <p:sp>
          <p:nvSpPr>
            <p:cNvPr id="64" name="눈물 방울 63">
              <a:extLst>
                <a:ext uri="{FF2B5EF4-FFF2-40B4-BE49-F238E27FC236}">
                  <a16:creationId xmlns:a16="http://schemas.microsoft.com/office/drawing/2014/main" id="{7611E4FC-ACFC-1C43-A21C-D4DAF92F1729}"/>
                </a:ext>
              </a:extLst>
            </p:cNvPr>
            <p:cNvSpPr/>
            <p:nvPr/>
          </p:nvSpPr>
          <p:spPr>
            <a:xfrm rot="8326831">
              <a:off x="298264" y="2702836"/>
              <a:ext cx="1227878" cy="1257222"/>
            </a:xfrm>
            <a:prstGeom prst="teardrop">
              <a:avLst>
                <a:gd name="adj" fmla="val 84549"/>
              </a:avLst>
            </a:prstGeom>
            <a:solidFill>
              <a:srgbClr val="00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A84D380-FE41-7E45-8892-111D63F97B24}"/>
                </a:ext>
              </a:extLst>
            </p:cNvPr>
            <p:cNvSpPr/>
            <p:nvPr/>
          </p:nvSpPr>
          <p:spPr>
            <a:xfrm>
              <a:off x="342597" y="2761159"/>
              <a:ext cx="1082555" cy="1002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학습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모드</a:t>
              </a:r>
              <a:endPara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66" name="원호 50">
              <a:extLst>
                <a:ext uri="{FF2B5EF4-FFF2-40B4-BE49-F238E27FC236}">
                  <a16:creationId xmlns:a16="http://schemas.microsoft.com/office/drawing/2014/main" id="{1CF5EE73-8ED4-D849-B505-5E69BC030181}"/>
                </a:ext>
              </a:extLst>
            </p:cNvPr>
            <p:cNvSpPr/>
            <p:nvPr/>
          </p:nvSpPr>
          <p:spPr>
            <a:xfrm rot="10800000">
              <a:off x="402139" y="2820628"/>
              <a:ext cx="954056" cy="883086"/>
            </a:xfrm>
            <a:prstGeom prst="arc">
              <a:avLst>
                <a:gd name="adj1" fmla="val 16077998"/>
                <a:gd name="adj2" fmla="val 10496458"/>
              </a:avLst>
            </a:prstGeom>
            <a:noFill/>
            <a:ln w="19050">
              <a:solidFill>
                <a:srgbClr val="404040"/>
              </a:solidFill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1898749-6F85-AF4F-91A5-72040D49B089}"/>
              </a:ext>
            </a:extLst>
          </p:cNvPr>
          <p:cNvSpPr/>
          <p:nvPr/>
        </p:nvSpPr>
        <p:spPr>
          <a:xfrm>
            <a:off x="6873138" y="3661853"/>
            <a:ext cx="3721467" cy="1995671"/>
          </a:xfrm>
          <a:prstGeom prst="roundRect">
            <a:avLst>
              <a:gd name="adj" fmla="val 33653"/>
            </a:avLst>
          </a:prstGeom>
          <a:solidFill>
            <a:schemeClr val="bg1"/>
          </a:solidFill>
          <a:ln w="28575">
            <a:solidFill>
              <a:srgbClr val="009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친구들</a:t>
            </a:r>
            <a:r>
              <a:rPr kumimoji="1" lang="en-US" altLang="ko-KR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가족들과 함께 </a:t>
            </a:r>
            <a:r>
              <a:rPr kumimoji="1" lang="ko-KR" altLang="en-US" sz="2000" b="1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분위기 속에서 </a:t>
            </a:r>
            <a:r>
              <a:rPr kumimoji="1" lang="ko-KR" altLang="en-US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사자성어와 속담 </a:t>
            </a:r>
            <a:r>
              <a:rPr kumimoji="1" lang="ko-KR" altLang="en-US" sz="2000" b="1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가능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3FD96B2-0BEA-AD4E-A82D-32AF2A0CFF5C}"/>
              </a:ext>
            </a:extLst>
          </p:cNvPr>
          <p:cNvGrpSpPr/>
          <p:nvPr/>
        </p:nvGrpSpPr>
        <p:grpSpPr>
          <a:xfrm>
            <a:off x="8077760" y="2076420"/>
            <a:ext cx="1312221" cy="1470425"/>
            <a:chOff x="298264" y="2702836"/>
            <a:chExt cx="1227878" cy="1257222"/>
          </a:xfrm>
        </p:grpSpPr>
        <p:sp>
          <p:nvSpPr>
            <p:cNvPr id="72" name="눈물 방울 71">
              <a:extLst>
                <a:ext uri="{FF2B5EF4-FFF2-40B4-BE49-F238E27FC236}">
                  <a16:creationId xmlns:a16="http://schemas.microsoft.com/office/drawing/2014/main" id="{170D7289-648D-1746-B7D0-AF37F7040FFE}"/>
                </a:ext>
              </a:extLst>
            </p:cNvPr>
            <p:cNvSpPr/>
            <p:nvPr/>
          </p:nvSpPr>
          <p:spPr>
            <a:xfrm rot="8326831">
              <a:off x="298264" y="2702836"/>
              <a:ext cx="1227878" cy="1257222"/>
            </a:xfrm>
            <a:prstGeom prst="teardrop">
              <a:avLst>
                <a:gd name="adj" fmla="val 84549"/>
              </a:avLst>
            </a:prstGeom>
            <a:solidFill>
              <a:srgbClr val="00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3E59D69-6EC7-7340-A7E3-928D917C3E81}"/>
                </a:ext>
              </a:extLst>
            </p:cNvPr>
            <p:cNvSpPr/>
            <p:nvPr/>
          </p:nvSpPr>
          <p:spPr>
            <a:xfrm>
              <a:off x="342597" y="2761159"/>
              <a:ext cx="1082555" cy="1002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게임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haroni" panose="02010803020104030203" pitchFamily="2" charset="-79"/>
                </a:rPr>
                <a:t>모드</a:t>
              </a:r>
              <a:endPara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74" name="원호 50">
              <a:extLst>
                <a:ext uri="{FF2B5EF4-FFF2-40B4-BE49-F238E27FC236}">
                  <a16:creationId xmlns:a16="http://schemas.microsoft.com/office/drawing/2014/main" id="{C7FC85B9-D789-7B46-BBDD-BB06572302AD}"/>
                </a:ext>
              </a:extLst>
            </p:cNvPr>
            <p:cNvSpPr/>
            <p:nvPr/>
          </p:nvSpPr>
          <p:spPr>
            <a:xfrm rot="10800000">
              <a:off x="402139" y="2820628"/>
              <a:ext cx="954056" cy="883086"/>
            </a:xfrm>
            <a:prstGeom prst="arc">
              <a:avLst>
                <a:gd name="adj1" fmla="val 16077998"/>
                <a:gd name="adj2" fmla="val 10496458"/>
              </a:avLst>
            </a:prstGeom>
            <a:noFill/>
            <a:ln w="19050">
              <a:solidFill>
                <a:srgbClr val="404040"/>
              </a:solidFill>
              <a:tailEnd type="oval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755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rgbClr val="009EFF"/>
          </a:solidFill>
        </a:ln>
      </a:spPr>
      <a:bodyPr rtlCol="0" anchor="ctr"/>
      <a:lstStyle>
        <a:defPPr algn="ctr">
          <a:defRPr kumimoji="1" sz="1000" dirty="0">
            <a:latin typeface="Spoqa Han Sans Neo" panose="020B0500000000000000" pitchFamily="34" charset="-128"/>
            <a:ea typeface="Spoqa Han Sans Neo" panose="020B0500000000000000" pitchFamily="34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lnSpc>
            <a:spcPct val="150000"/>
          </a:lnSpc>
          <a:defRPr kumimoji="1" sz="1000" dirty="0" err="1" smtClean="0">
            <a:latin typeface="Spoqa Han Sans Neo" panose="020B0500000000000000" pitchFamily="34" charset="-128"/>
            <a:ea typeface="Spoqa Han Sans Neo" panose="020B05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2769</TotalTime>
  <Words>713</Words>
  <Application>Microsoft Office PowerPoint</Application>
  <PresentationFormat>와이드스크린</PresentationFormat>
  <Paragraphs>184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Arial</vt:lpstr>
      <vt:lpstr>배달의민족 주아</vt:lpstr>
      <vt:lpstr>맑은 고딕</vt:lpstr>
      <vt:lpstr>Spoqa Han Sans Neo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Kangyuri</dc:creator>
  <cp:lastModifiedBy> </cp:lastModifiedBy>
  <cp:revision>82</cp:revision>
  <dcterms:created xsi:type="dcterms:W3CDTF">2021-11-14T06:33:37Z</dcterms:created>
  <dcterms:modified xsi:type="dcterms:W3CDTF">2021-12-04T03:41:04Z</dcterms:modified>
</cp:coreProperties>
</file>